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6" r:id="rId2"/>
    <p:sldId id="297" r:id="rId3"/>
    <p:sldId id="294" r:id="rId4"/>
    <p:sldId id="292" r:id="rId5"/>
    <p:sldId id="301" r:id="rId6"/>
    <p:sldId id="302" r:id="rId7"/>
    <p:sldId id="304" r:id="rId8"/>
    <p:sldId id="303" r:id="rId9"/>
    <p:sldId id="264" r:id="rId10"/>
    <p:sldId id="300" r:id="rId11"/>
    <p:sldId id="299" r:id="rId12"/>
    <p:sldId id="261" r:id="rId13"/>
    <p:sldId id="316" r:id="rId14"/>
    <p:sldId id="325" r:id="rId15"/>
    <p:sldId id="312" r:id="rId16"/>
    <p:sldId id="307" r:id="rId17"/>
    <p:sldId id="313" r:id="rId18"/>
    <p:sldId id="327" r:id="rId19"/>
    <p:sldId id="265" r:id="rId20"/>
    <p:sldId id="309" r:id="rId21"/>
    <p:sldId id="310" r:id="rId22"/>
    <p:sldId id="317" r:id="rId23"/>
    <p:sldId id="328" r:id="rId24"/>
    <p:sldId id="311" r:id="rId25"/>
    <p:sldId id="287" r:id="rId26"/>
    <p:sldId id="314" r:id="rId27"/>
    <p:sldId id="318" r:id="rId28"/>
    <p:sldId id="315" r:id="rId29"/>
    <p:sldId id="319" r:id="rId30"/>
    <p:sldId id="320" r:id="rId31"/>
    <p:sldId id="321" r:id="rId32"/>
    <p:sldId id="322" r:id="rId33"/>
    <p:sldId id="323" r:id="rId34"/>
    <p:sldId id="324"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D2890B4-2133-42FE-9BDA-576782908692}" type="datetimeFigureOut">
              <a:rPr lang="en-US"/>
              <a:pPr>
                <a:defRPr/>
              </a:pPr>
              <a:t>11/10/2012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78AE403-A642-496E-95C9-57545F42546E}" type="slidenum">
              <a:rPr lang="en-GB"/>
              <a:pPr>
                <a:defRPr/>
              </a:pPr>
              <a:t>‹#›</a:t>
            </a:fld>
            <a:endParaRPr lang="en-GB"/>
          </a:p>
        </p:txBody>
      </p:sp>
    </p:spTree>
    <p:extLst>
      <p:ext uri="{BB962C8B-B14F-4D97-AF65-F5344CB8AC3E}">
        <p14:creationId xmlns:p14="http://schemas.microsoft.com/office/powerpoint/2010/main" val="2580170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CFE7A8-DFE3-4BC2-85BF-870B132ACBE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4A52EF-9086-4B0D-8DEB-5A78873DCBB3}" type="slidenum">
              <a:rPr lang="en-US"/>
              <a:pPr fontAlgn="base">
                <a:spcBef>
                  <a:spcPct val="0"/>
                </a:spcBef>
                <a:spcAft>
                  <a:spcPct val="0"/>
                </a:spcAft>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C51958-4D21-4795-9333-09C39E9C42FD}" type="slidenum">
              <a:rPr lang="en-US"/>
              <a:pPr fontAlgn="base">
                <a:spcBef>
                  <a:spcPct val="0"/>
                </a:spcBef>
                <a:spcAft>
                  <a:spcPct val="0"/>
                </a:spcAft>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38566D-409E-4D18-8E98-204D82BA8EB3}"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938BBF-8CD9-4867-8E37-4E513377F74F}"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BB43F-C7AB-4329-A869-40DF4C07BB15}"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C6F802-BA0E-4605-80B2-D8E9967F5F97}"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532841-25FB-478C-9FA1-E16FFF794187}"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37BFA1-FE44-432A-9DCF-0CFD34A40B40}"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45650-9797-458D-A3A1-B997F8D5E319}"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675E99-CAAC-4894-9725-6BF3F842803E}"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63AA0A-3129-4C2E-AFF1-8543B35E3C30}"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E62A1-9E37-4296-A7C5-67E297AF53FF}"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6492FF-C8B3-4745-A6B5-5DB40A09D39D}"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14D94-E2D9-4986-9132-B2340484E656}"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7A7D49-DC78-484A-8B7E-2F7FB3F46754}" type="slidenum">
              <a:rPr lang="en-GB" smtClean="0"/>
              <a:pPr fontAlgn="base">
                <a:spcBef>
                  <a:spcPct val="0"/>
                </a:spcBef>
                <a:spcAft>
                  <a:spcPct val="0"/>
                </a:spcAft>
                <a:defRPr/>
              </a:pPr>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6148EE-F404-41DE-B02E-DFFD83B0DCAD}"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DB6C33FC-A2FB-423C-A5CA-B7B05A609654}" type="slidenum">
              <a:rPr lang="en-GB" smtClean="0"/>
              <a:pPr>
                <a:defRPr/>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8E3D10-E5DF-4851-A55B-43DD0E250AF3}"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9F464-9651-444F-BF4C-9174510C7871}"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C47D8-99A1-4ADC-8A05-2A1D0F20C54C}"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19327C-F8EA-463F-9140-26D93F935084}"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53E6A7-99D9-4FF9-8A1C-6CD7881EC19D}"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4E52102D-9574-4070-B036-86723F89E03D}" type="slidenum">
              <a:rPr lang="en-GB" smtClean="0"/>
              <a:pPr>
                <a:defRPr/>
              </a:pPr>
              <a:t>30</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5726FD54-5D3A-4056-86F7-FC6D311B7F55}" type="slidenum">
              <a:rPr lang="en-GB" smtClean="0"/>
              <a:pPr>
                <a:defRPr/>
              </a:pPr>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2A3B14A2-E9B5-41E2-AE74-49E66CEDBA44}" type="slidenum">
              <a:rPr lang="en-GB" smtClean="0"/>
              <a:pPr>
                <a:defRPr/>
              </a:pPr>
              <a:t>32</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E11A315-1C91-4FA1-BB99-74B7B35FD078}" type="slidenum">
              <a:rPr lang="en-GB" smtClean="0"/>
              <a:pPr>
                <a:defRPr/>
              </a:pPr>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89F7E4-77A7-45D7-830C-6B3F555D7363}"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124D3D-A345-43D2-9917-7BE28AB5411C}"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D955D-B56B-4E3F-B2E5-34E4401FB98B}" type="slidenum">
              <a:rPr lang="en-US"/>
              <a:pPr fontAlgn="base">
                <a:spcBef>
                  <a:spcPct val="0"/>
                </a:spcBef>
                <a:spcAft>
                  <a:spcPct val="0"/>
                </a:spcAft>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90C88-BCC1-44ED-94F1-20BAD67585AB}" type="slidenum">
              <a:rPr lang="en-US"/>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05EDF-092E-4CA9-8E11-1A7A89C841F1}" type="slidenum">
              <a:rPr lang="en-US"/>
              <a:pPr fontAlgn="base">
                <a:spcBef>
                  <a:spcPct val="0"/>
                </a:spcBef>
                <a:spcAft>
                  <a:spcPct val="0"/>
                </a:spcAft>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E9929C-CE4A-4681-9F35-E18532C3A9BD}" type="slidenum">
              <a:rPr lang="en-US"/>
              <a:pPr fontAlgn="base">
                <a:spcBef>
                  <a:spcPct val="0"/>
                </a:spcBef>
                <a:spcAft>
                  <a:spcPct val="0"/>
                </a:spcAft>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243132-417D-476F-8D52-BD6F3F8568C2}"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E62C3D3-B878-4B74-A35F-389295442E93}" type="datetimeFigureOut">
              <a:rPr lang="en-US"/>
              <a:pPr>
                <a:defRPr/>
              </a:pPr>
              <a:t>11/10/2012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1D9649-937B-47D2-8C62-827A2E6C6D00}" type="slidenum">
              <a:rPr lang="en-GB"/>
              <a:pPr>
                <a:defRPr/>
              </a:pPr>
              <a:t>‹#›</a:t>
            </a:fld>
            <a:endParaRPr lang="en-GB"/>
          </a:p>
        </p:txBody>
      </p:sp>
    </p:spTree>
    <p:extLst>
      <p:ext uri="{BB962C8B-B14F-4D97-AF65-F5344CB8AC3E}">
        <p14:creationId xmlns:p14="http://schemas.microsoft.com/office/powerpoint/2010/main" val="58240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4416E50-CED0-4882-ADFB-9A9B5E635E2F}" type="datetimeFigureOut">
              <a:rPr lang="en-US"/>
              <a:pPr>
                <a:defRPr/>
              </a:pPr>
              <a:t>11/10/2012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9EB4C8-224F-4694-ADC9-B479C5B9A198}" type="slidenum">
              <a:rPr lang="en-GB"/>
              <a:pPr>
                <a:defRPr/>
              </a:pPr>
              <a:t>‹#›</a:t>
            </a:fld>
            <a:endParaRPr lang="en-GB"/>
          </a:p>
        </p:txBody>
      </p:sp>
    </p:spTree>
    <p:extLst>
      <p:ext uri="{BB962C8B-B14F-4D97-AF65-F5344CB8AC3E}">
        <p14:creationId xmlns:p14="http://schemas.microsoft.com/office/powerpoint/2010/main" val="263342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6CF0F1A-EC2B-453C-AD6E-D63B34995905}" type="datetimeFigureOut">
              <a:rPr lang="en-US"/>
              <a:pPr>
                <a:defRPr/>
              </a:pPr>
              <a:t>11/10/2012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B1F4CD-0256-4DBD-87B5-F35DF7213903}" type="slidenum">
              <a:rPr lang="en-GB"/>
              <a:pPr>
                <a:defRPr/>
              </a:pPr>
              <a:t>‹#›</a:t>
            </a:fld>
            <a:endParaRPr lang="en-GB"/>
          </a:p>
        </p:txBody>
      </p:sp>
    </p:spTree>
    <p:extLst>
      <p:ext uri="{BB962C8B-B14F-4D97-AF65-F5344CB8AC3E}">
        <p14:creationId xmlns:p14="http://schemas.microsoft.com/office/powerpoint/2010/main" val="173039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602130-0180-43D2-94CE-D964EB5211B8}" type="datetimeFigureOut">
              <a:rPr lang="en-US"/>
              <a:pPr>
                <a:defRPr/>
              </a:pPr>
              <a:t>11/10/2012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E8664C-8CD8-4369-8490-210C885D30A6}" type="slidenum">
              <a:rPr lang="en-GB"/>
              <a:pPr>
                <a:defRPr/>
              </a:pPr>
              <a:t>‹#›</a:t>
            </a:fld>
            <a:endParaRPr lang="en-GB"/>
          </a:p>
        </p:txBody>
      </p:sp>
    </p:spTree>
    <p:extLst>
      <p:ext uri="{BB962C8B-B14F-4D97-AF65-F5344CB8AC3E}">
        <p14:creationId xmlns:p14="http://schemas.microsoft.com/office/powerpoint/2010/main" val="45771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B8B1E9-4A11-4DEB-B870-E71D09C962E0}" type="datetimeFigureOut">
              <a:rPr lang="en-US"/>
              <a:pPr>
                <a:defRPr/>
              </a:pPr>
              <a:t>11/10/2012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93401C-4CEB-41CD-8799-2C0C1A78781C}" type="slidenum">
              <a:rPr lang="en-GB"/>
              <a:pPr>
                <a:defRPr/>
              </a:pPr>
              <a:t>‹#›</a:t>
            </a:fld>
            <a:endParaRPr lang="en-GB"/>
          </a:p>
        </p:txBody>
      </p:sp>
    </p:spTree>
    <p:extLst>
      <p:ext uri="{BB962C8B-B14F-4D97-AF65-F5344CB8AC3E}">
        <p14:creationId xmlns:p14="http://schemas.microsoft.com/office/powerpoint/2010/main" val="247973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44A99AF-581F-4A1D-9E3D-D1138C329408}" type="datetimeFigureOut">
              <a:rPr lang="en-US"/>
              <a:pPr>
                <a:defRPr/>
              </a:pPr>
              <a:t>11/10/2012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984E917-666C-4CFA-8288-9513B6EF6F7C}" type="slidenum">
              <a:rPr lang="en-GB"/>
              <a:pPr>
                <a:defRPr/>
              </a:pPr>
              <a:t>‹#›</a:t>
            </a:fld>
            <a:endParaRPr lang="en-GB"/>
          </a:p>
        </p:txBody>
      </p:sp>
    </p:spTree>
    <p:extLst>
      <p:ext uri="{BB962C8B-B14F-4D97-AF65-F5344CB8AC3E}">
        <p14:creationId xmlns:p14="http://schemas.microsoft.com/office/powerpoint/2010/main" val="96631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02D9441-1997-4ECB-9257-4ABB2ED796BB}" type="datetimeFigureOut">
              <a:rPr lang="en-US"/>
              <a:pPr>
                <a:defRPr/>
              </a:pPr>
              <a:t>11/10/2012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669BDE6-00AC-45DC-A459-A95CC830464D}" type="slidenum">
              <a:rPr lang="en-GB"/>
              <a:pPr>
                <a:defRPr/>
              </a:pPr>
              <a:t>‹#›</a:t>
            </a:fld>
            <a:endParaRPr lang="en-GB"/>
          </a:p>
        </p:txBody>
      </p:sp>
    </p:spTree>
    <p:extLst>
      <p:ext uri="{BB962C8B-B14F-4D97-AF65-F5344CB8AC3E}">
        <p14:creationId xmlns:p14="http://schemas.microsoft.com/office/powerpoint/2010/main" val="151467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942C0F5-05B8-41DD-B92F-0B95F6FAB928}" type="datetimeFigureOut">
              <a:rPr lang="en-US"/>
              <a:pPr>
                <a:defRPr/>
              </a:pPr>
              <a:t>11/10/2012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BA2F057-912C-415F-8699-244E92C58D1F}" type="slidenum">
              <a:rPr lang="en-GB"/>
              <a:pPr>
                <a:defRPr/>
              </a:pPr>
              <a:t>‹#›</a:t>
            </a:fld>
            <a:endParaRPr lang="en-GB"/>
          </a:p>
        </p:txBody>
      </p:sp>
    </p:spTree>
    <p:extLst>
      <p:ext uri="{BB962C8B-B14F-4D97-AF65-F5344CB8AC3E}">
        <p14:creationId xmlns:p14="http://schemas.microsoft.com/office/powerpoint/2010/main" val="398267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B4F92A-5292-4DFD-A4CA-166E7B368382}" type="datetimeFigureOut">
              <a:rPr lang="en-US"/>
              <a:pPr>
                <a:defRPr/>
              </a:pPr>
              <a:t>11/10/2012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B51FDB4-04C5-4674-A526-6DB175E0F9A5}" type="slidenum">
              <a:rPr lang="en-GB"/>
              <a:pPr>
                <a:defRPr/>
              </a:pPr>
              <a:t>‹#›</a:t>
            </a:fld>
            <a:endParaRPr lang="en-GB"/>
          </a:p>
        </p:txBody>
      </p:sp>
    </p:spTree>
    <p:extLst>
      <p:ext uri="{BB962C8B-B14F-4D97-AF65-F5344CB8AC3E}">
        <p14:creationId xmlns:p14="http://schemas.microsoft.com/office/powerpoint/2010/main" val="182847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F4C08A-8AAD-47EC-B8CD-3870FBED22F5}" type="datetimeFigureOut">
              <a:rPr lang="en-US"/>
              <a:pPr>
                <a:defRPr/>
              </a:pPr>
              <a:t>11/10/2012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7D9EB1-9B16-49A8-A288-4519843226FF}" type="slidenum">
              <a:rPr lang="en-GB"/>
              <a:pPr>
                <a:defRPr/>
              </a:pPr>
              <a:t>‹#›</a:t>
            </a:fld>
            <a:endParaRPr lang="en-GB"/>
          </a:p>
        </p:txBody>
      </p:sp>
    </p:spTree>
    <p:extLst>
      <p:ext uri="{BB962C8B-B14F-4D97-AF65-F5344CB8AC3E}">
        <p14:creationId xmlns:p14="http://schemas.microsoft.com/office/powerpoint/2010/main" val="54737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8AD49F-A084-4D87-BB96-25D713C04E43}" type="datetimeFigureOut">
              <a:rPr lang="en-US"/>
              <a:pPr>
                <a:defRPr/>
              </a:pPr>
              <a:t>11/10/2012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AED626-BF2C-47E6-AEC2-C8C9082DAF0A}" type="slidenum">
              <a:rPr lang="en-GB"/>
              <a:pPr>
                <a:defRPr/>
              </a:pPr>
              <a:t>‹#›</a:t>
            </a:fld>
            <a:endParaRPr lang="en-GB"/>
          </a:p>
        </p:txBody>
      </p:sp>
    </p:spTree>
    <p:extLst>
      <p:ext uri="{BB962C8B-B14F-4D97-AF65-F5344CB8AC3E}">
        <p14:creationId xmlns:p14="http://schemas.microsoft.com/office/powerpoint/2010/main" val="260830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10CC9FB-5D6F-43E1-895F-E64A5EDB93DD}" type="datetimeFigureOut">
              <a:rPr lang="en-US"/>
              <a:pPr>
                <a:defRPr/>
              </a:pPr>
              <a:t>11/10/2012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736892D-304A-4093-9BE7-CAB92655E97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9.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
        <p:nvSpPr>
          <p:cNvPr id="2051"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4101"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sp>
        <p:nvSpPr>
          <p:cNvPr id="8" name="TextBox 7"/>
          <p:cNvSpPr txBox="1"/>
          <p:nvPr/>
        </p:nvSpPr>
        <p:spPr>
          <a:xfrm>
            <a:off x="31750" y="620713"/>
            <a:ext cx="9144000" cy="2470150"/>
          </a:xfrm>
          <a:prstGeom prst="rect">
            <a:avLst/>
          </a:prstGeom>
          <a:noFill/>
        </p:spPr>
        <p:txBody>
          <a:bodyPr anchor="ctr">
            <a:spAutoFit/>
          </a:bodyPr>
          <a:lstStyle/>
          <a:p>
            <a:pPr algn="ctr" fontAlgn="auto">
              <a:spcBef>
                <a:spcPts val="0"/>
              </a:spcBef>
              <a:spcAft>
                <a:spcPts val="0"/>
              </a:spcAft>
              <a:defRPr/>
            </a:pPr>
            <a:r>
              <a:rPr lang="en-US" sz="3600" b="1" dirty="0">
                <a:solidFill>
                  <a:srgbClr val="336600"/>
                </a:solidFill>
                <a:effectLst>
                  <a:outerShdw blurRad="38100" dist="38100" dir="2700000" algn="tl">
                    <a:srgbClr val="000000">
                      <a:alpha val="43137"/>
                    </a:srgbClr>
                  </a:outerShdw>
                </a:effectLst>
                <a:latin typeface="Gill Sans MT" pitchFamily="34" charset="0"/>
              </a:rPr>
              <a:t>Energy Efficiency: </a:t>
            </a:r>
          </a:p>
          <a:p>
            <a:pPr algn="ctr" fontAlgn="auto">
              <a:spcBef>
                <a:spcPts val="0"/>
              </a:spcBef>
              <a:spcAft>
                <a:spcPts val="0"/>
              </a:spcAft>
              <a:defRPr/>
            </a:pPr>
            <a:r>
              <a:rPr lang="en-GB" sz="3600" dirty="0">
                <a:latin typeface="Arial" pitchFamily="34" charset="0"/>
              </a:rPr>
              <a:t>“Micro-renewable energy solutions </a:t>
            </a:r>
          </a:p>
          <a:p>
            <a:pPr algn="ctr" fontAlgn="auto">
              <a:spcBef>
                <a:spcPts val="0"/>
              </a:spcBef>
              <a:spcAft>
                <a:spcPts val="0"/>
              </a:spcAft>
              <a:defRPr/>
            </a:pPr>
            <a:r>
              <a:rPr lang="en-GB" sz="3600" dirty="0">
                <a:latin typeface="Arial" pitchFamily="34" charset="0"/>
              </a:rPr>
              <a:t>for affordable housing in </a:t>
            </a:r>
          </a:p>
          <a:p>
            <a:pPr algn="ctr" fontAlgn="auto">
              <a:spcBef>
                <a:spcPts val="0"/>
              </a:spcBef>
              <a:spcAft>
                <a:spcPts val="0"/>
              </a:spcAft>
              <a:defRPr/>
            </a:pPr>
            <a:r>
              <a:rPr lang="en-GB" sz="3600" dirty="0">
                <a:latin typeface="Arial" pitchFamily="34" charset="0"/>
              </a:rPr>
              <a:t>sustainable </a:t>
            </a:r>
            <a:r>
              <a:rPr lang="en-GB" sz="3600" dirty="0">
                <a:latin typeface="Arial" pitchFamily="34" charset="0"/>
              </a:rPr>
              <a:t>communities”</a:t>
            </a:r>
          </a:p>
          <a:p>
            <a:pPr algn="ctr" fontAlgn="auto">
              <a:spcBef>
                <a:spcPts val="0"/>
              </a:spcBef>
              <a:spcAft>
                <a:spcPts val="0"/>
              </a:spcAft>
              <a:defRPr/>
            </a:pPr>
            <a:endParaRPr lang="en-GB" sz="1050" b="1" dirty="0">
              <a:solidFill>
                <a:srgbClr val="669900"/>
              </a:solidFill>
              <a:effectLst>
                <a:outerShdw blurRad="38100" dist="38100" dir="2700000" algn="tl">
                  <a:srgbClr val="000000">
                    <a:alpha val="43137"/>
                  </a:srgbClr>
                </a:outerShdw>
              </a:effectLst>
              <a:latin typeface="Gill Sans MT" pitchFamily="34" charset="0"/>
            </a:endParaRPr>
          </a:p>
        </p:txBody>
      </p:sp>
      <p:cxnSp>
        <p:nvCxnSpPr>
          <p:cNvPr id="14" name="Straight Connector 13"/>
          <p:cNvCxnSpPr/>
          <p:nvPr/>
        </p:nvCxnSpPr>
        <p:spPr>
          <a:xfrm>
            <a:off x="1928813" y="5357813"/>
            <a:ext cx="5429250" cy="1587"/>
          </a:xfrm>
          <a:prstGeom prst="line">
            <a:avLst/>
          </a:prstGeom>
          <a:ln w="12700">
            <a:solidFill>
              <a:srgbClr val="669900"/>
            </a:solidFill>
          </a:ln>
        </p:spPr>
        <p:style>
          <a:lnRef idx="1">
            <a:schemeClr val="accent1"/>
          </a:lnRef>
          <a:fillRef idx="0">
            <a:schemeClr val="accent1"/>
          </a:fillRef>
          <a:effectRef idx="0">
            <a:schemeClr val="accent1"/>
          </a:effectRef>
          <a:fontRef idx="minor">
            <a:schemeClr val="tx1"/>
          </a:fontRef>
        </p:style>
      </p:cxnSp>
      <p:sp>
        <p:nvSpPr>
          <p:cNvPr id="2059" name="TextBox 14"/>
          <p:cNvSpPr txBox="1">
            <a:spLocks noChangeArrowheads="1"/>
          </p:cNvSpPr>
          <p:nvPr/>
        </p:nvSpPr>
        <p:spPr bwMode="auto">
          <a:xfrm>
            <a:off x="250825" y="5429250"/>
            <a:ext cx="8642350" cy="369888"/>
          </a:xfrm>
          <a:prstGeom prst="rect">
            <a:avLst/>
          </a:prstGeom>
          <a:noFill/>
          <a:ln w="9525">
            <a:noFill/>
            <a:miter lim="800000"/>
            <a:headEnd/>
            <a:tailEnd/>
          </a:ln>
        </p:spPr>
        <p:txBody>
          <a:bodyPr>
            <a:spAutoFit/>
          </a:bodyPr>
          <a:lstStyle/>
          <a:p>
            <a:pPr fontAlgn="auto">
              <a:spcBef>
                <a:spcPts val="0"/>
              </a:spcBef>
              <a:spcAft>
                <a:spcPts val="0"/>
              </a:spcAft>
              <a:defRPr/>
            </a:pPr>
            <a:r>
              <a:rPr lang="en-GB" b="1" dirty="0">
                <a:solidFill>
                  <a:schemeClr val="tx1">
                    <a:lumMod val="50000"/>
                    <a:lumOff val="50000"/>
                  </a:schemeClr>
                </a:solidFill>
                <a:latin typeface="Gill Sans MT" pitchFamily="34" charset="0"/>
              </a:rPr>
              <a:t>Frank McElroy,  Regional Director,  Ecoliving</a:t>
            </a:r>
            <a:endParaRPr lang="en-US" b="1" dirty="0">
              <a:solidFill>
                <a:schemeClr val="tx1">
                  <a:lumMod val="50000"/>
                  <a:lumOff val="50000"/>
                </a:schemeClr>
              </a:solidFill>
              <a:latin typeface="Gill Sans MT" pitchFamily="34" charset="0"/>
            </a:endParaRPr>
          </a:p>
        </p:txBody>
      </p:sp>
      <p:cxnSp>
        <p:nvCxnSpPr>
          <p:cNvPr id="16" name="Straight Connector 15"/>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2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282950"/>
            <a:ext cx="301942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l="19894" r="26198" b="14098"/>
          <a:stretch>
            <a:fillRect/>
          </a:stretch>
        </p:blipFill>
        <p:spPr bwMode="auto">
          <a:xfrm>
            <a:off x="3571875" y="3214688"/>
            <a:ext cx="16906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p:cNvPicPr>
            <a:picLocks noChangeAspect="1" noChangeArrowheads="1"/>
          </p:cNvPicPr>
          <p:nvPr/>
        </p:nvPicPr>
        <p:blipFill>
          <a:blip r:embed="rId6">
            <a:extLst>
              <a:ext uri="{28A0092B-C50C-407E-A947-70E740481C1C}">
                <a14:useLocalDpi xmlns:a14="http://schemas.microsoft.com/office/drawing/2010/main" val="0"/>
              </a:ext>
            </a:extLst>
          </a:blip>
          <a:srcRect l="11433" t="18469" r="39702" b="6197"/>
          <a:stretch>
            <a:fillRect/>
          </a:stretch>
        </p:blipFill>
        <p:spPr bwMode="auto">
          <a:xfrm>
            <a:off x="5435600" y="3213100"/>
            <a:ext cx="17446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1267" name="TextBox 12"/>
          <p:cNvSpPr txBox="1">
            <a:spLocks noChangeArrowheads="1"/>
          </p:cNvSpPr>
          <p:nvPr/>
        </p:nvSpPr>
        <p:spPr bwMode="auto">
          <a:xfrm>
            <a:off x="214313" y="214313"/>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Renewable Energy</a:t>
            </a: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1270" name="Picture 23"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14313" y="692150"/>
            <a:ext cx="8572500" cy="5294313"/>
          </a:xfrm>
          <a:prstGeom prst="rect">
            <a:avLst/>
          </a:prstGeom>
        </p:spPr>
        <p:txBody>
          <a:bodyPr>
            <a:spAutoFit/>
          </a:bodyPr>
          <a:lstStyle/>
          <a:p>
            <a:pPr>
              <a:defRPr/>
            </a:pPr>
            <a:r>
              <a:rPr lang="en-US" dirty="0">
                <a:solidFill>
                  <a:schemeClr val="bg1">
                    <a:lumMod val="50000"/>
                  </a:schemeClr>
                </a:solidFill>
                <a:latin typeface="Gill Sans MT" pitchFamily="34" charset="0"/>
              </a:rPr>
              <a:t>The main sources of renewable energy and how they can be used.  </a:t>
            </a:r>
          </a:p>
          <a:p>
            <a:pPr>
              <a:defRPr/>
            </a:pPr>
            <a:r>
              <a:rPr lang="en-US" dirty="0">
                <a:solidFill>
                  <a:schemeClr val="accent3"/>
                </a:solidFill>
                <a:latin typeface="Gill Sans MT" pitchFamily="34" charset="0"/>
              </a:rPr>
              <a:t>Micro-renewable energy systems delivered by Ecoliving.</a:t>
            </a:r>
          </a:p>
          <a:p>
            <a:pPr>
              <a:defRPr/>
            </a:pPr>
            <a:endParaRPr lang="en-US" dirty="0">
              <a:solidFill>
                <a:schemeClr val="bg1">
                  <a:lumMod val="50000"/>
                </a:schemeClr>
              </a:solidFill>
              <a:latin typeface="Gill Sans MT" pitchFamily="34" charset="0"/>
            </a:endParaRPr>
          </a:p>
          <a:p>
            <a:pPr>
              <a:defRPr/>
            </a:pPr>
            <a:r>
              <a:rPr lang="en-GB" b="1" dirty="0">
                <a:solidFill>
                  <a:srgbClr val="336600"/>
                </a:solidFill>
                <a:latin typeface="Gill Sans MT" pitchFamily="34" charset="0"/>
              </a:rPr>
              <a:t>Source 			Utilisation 			Output </a:t>
            </a:r>
            <a:r>
              <a:rPr lang="en-GB" b="1" dirty="0">
                <a:solidFill>
                  <a:schemeClr val="bg1">
                    <a:lumMod val="50000"/>
                  </a:schemeClr>
                </a:solidFill>
                <a:latin typeface="Gill Sans MT" pitchFamily="34" charset="0"/>
              </a:rPr>
              <a:t>	</a:t>
            </a:r>
          </a:p>
          <a:p>
            <a:pPr>
              <a:defRPr/>
            </a:pPr>
            <a:r>
              <a:rPr lang="en-US" sz="1400" dirty="0">
                <a:solidFill>
                  <a:schemeClr val="bg1">
                    <a:lumMod val="50000"/>
                  </a:schemeClr>
                </a:solidFill>
                <a:latin typeface="Gill Sans MT" pitchFamily="34" charset="0"/>
              </a:rPr>
              <a:t>Sunlight - heat 		</a:t>
            </a:r>
            <a:r>
              <a:rPr lang="en-US" sz="1400" b="1" dirty="0">
                <a:solidFill>
                  <a:schemeClr val="accent3"/>
                </a:solidFill>
                <a:latin typeface="Gill Sans MT" pitchFamily="34" charset="0"/>
              </a:rPr>
              <a:t>Solar water heating </a:t>
            </a:r>
            <a:r>
              <a:rPr lang="en-US" sz="1400" dirty="0">
                <a:solidFill>
                  <a:schemeClr val="bg1">
                    <a:lumMod val="50000"/>
                  </a:schemeClr>
                </a:solidFill>
                <a:latin typeface="Gill Sans MT" pitchFamily="34" charset="0"/>
              </a:rPr>
              <a:t>			Hot water </a:t>
            </a:r>
          </a:p>
          <a:p>
            <a:pPr>
              <a:defRPr/>
            </a:pPr>
            <a:r>
              <a:rPr lang="en-US" sz="1400" dirty="0">
                <a:solidFill>
                  <a:schemeClr val="bg1">
                    <a:lumMod val="50000"/>
                  </a:schemeClr>
                </a:solidFill>
                <a:latin typeface="Gill Sans MT" pitchFamily="34" charset="0"/>
              </a:rPr>
              <a:t>Biomass - wood 		</a:t>
            </a:r>
            <a:r>
              <a:rPr lang="en-US" sz="1400" b="1" dirty="0">
                <a:solidFill>
                  <a:schemeClr val="accent3"/>
                </a:solidFill>
                <a:latin typeface="Gill Sans MT" pitchFamily="34" charset="0"/>
              </a:rPr>
              <a:t>Combustion – boiler or stove </a:t>
            </a:r>
            <a:r>
              <a:rPr lang="en-US" sz="1400" dirty="0">
                <a:solidFill>
                  <a:schemeClr val="bg1">
                    <a:lumMod val="50000"/>
                  </a:schemeClr>
                </a:solidFill>
                <a:latin typeface="Gill Sans MT" pitchFamily="34" charset="0"/>
              </a:rPr>
              <a:t>		Heat 	</a:t>
            </a:r>
          </a:p>
          <a:p>
            <a:pPr>
              <a:defRPr/>
            </a:pPr>
            <a:r>
              <a:rPr lang="en-US" sz="1400" dirty="0">
                <a:solidFill>
                  <a:schemeClr val="bg1">
                    <a:lumMod val="50000"/>
                  </a:schemeClr>
                </a:solidFill>
                <a:latin typeface="Gill Sans MT" pitchFamily="34" charset="0"/>
              </a:rPr>
              <a:t>Sunlight – heat from sun</a:t>
            </a:r>
          </a:p>
          <a:p>
            <a:pPr>
              <a:defRPr/>
            </a:pPr>
            <a:r>
              <a:rPr lang="en-US" sz="1400" dirty="0">
                <a:solidFill>
                  <a:schemeClr val="bg1">
                    <a:lumMod val="50000"/>
                  </a:schemeClr>
                </a:solidFill>
                <a:latin typeface="Gill Sans MT" pitchFamily="34" charset="0"/>
              </a:rPr>
              <a:t>transferred to soil,  air or </a:t>
            </a:r>
          </a:p>
          <a:p>
            <a:pPr>
              <a:defRPr/>
            </a:pPr>
            <a:r>
              <a:rPr lang="en-US" sz="1400" dirty="0">
                <a:solidFill>
                  <a:schemeClr val="bg1">
                    <a:lumMod val="50000"/>
                  </a:schemeClr>
                </a:solidFill>
                <a:latin typeface="Gill Sans MT" pitchFamily="34" charset="0"/>
              </a:rPr>
              <a:t>water 			</a:t>
            </a:r>
            <a:r>
              <a:rPr lang="en-US" sz="1400" b="1" dirty="0">
                <a:solidFill>
                  <a:schemeClr val="accent3"/>
                </a:solidFill>
                <a:latin typeface="Gill Sans MT" pitchFamily="34" charset="0"/>
              </a:rPr>
              <a:t>Ground source heat pump </a:t>
            </a:r>
          </a:p>
          <a:p>
            <a:pPr>
              <a:defRPr/>
            </a:pPr>
            <a:r>
              <a:rPr lang="en-US" sz="1400" b="1" dirty="0">
                <a:solidFill>
                  <a:schemeClr val="accent3"/>
                </a:solidFill>
                <a:latin typeface="Gill Sans MT" pitchFamily="34" charset="0"/>
              </a:rPr>
              <a:t>			Air source heat pump </a:t>
            </a:r>
          </a:p>
          <a:p>
            <a:pPr>
              <a:defRPr/>
            </a:pPr>
            <a:r>
              <a:rPr lang="en-US" sz="1400" b="1" dirty="0">
                <a:solidFill>
                  <a:schemeClr val="accent3"/>
                </a:solidFill>
                <a:latin typeface="Gill Sans MT" pitchFamily="34" charset="0"/>
              </a:rPr>
              <a:t>			Water source heat pump </a:t>
            </a:r>
          </a:p>
          <a:p>
            <a:pPr>
              <a:defRPr/>
            </a:pPr>
            <a:r>
              <a:rPr lang="en-US" sz="1400" b="1" dirty="0">
                <a:solidFill>
                  <a:schemeClr val="accent3"/>
                </a:solidFill>
                <a:latin typeface="Gill Sans MT" pitchFamily="34" charset="0"/>
              </a:rPr>
              <a:t>			Passive solar </a:t>
            </a:r>
            <a:r>
              <a:rPr lang="en-US" sz="1400" dirty="0">
                <a:solidFill>
                  <a:schemeClr val="bg1">
                    <a:lumMod val="50000"/>
                  </a:schemeClr>
                </a:solidFill>
                <a:latin typeface="Gill Sans MT" pitchFamily="34" charset="0"/>
              </a:rPr>
              <a:t>			Heat and hot water 	</a:t>
            </a:r>
          </a:p>
          <a:p>
            <a:pPr>
              <a:defRPr/>
            </a:pPr>
            <a:r>
              <a:rPr lang="en-US" sz="1400" dirty="0">
                <a:solidFill>
                  <a:schemeClr val="bg1">
                    <a:lumMod val="50000"/>
                  </a:schemeClr>
                </a:solidFill>
                <a:latin typeface="Gill Sans MT" pitchFamily="34" charset="0"/>
              </a:rPr>
              <a:t>Sunlight - photons 		</a:t>
            </a:r>
            <a:r>
              <a:rPr lang="en-US" sz="1400" b="1" dirty="0">
                <a:solidFill>
                  <a:schemeClr val="accent3"/>
                </a:solidFill>
                <a:latin typeface="Gill Sans MT" pitchFamily="34" charset="0"/>
              </a:rPr>
              <a:t>Solar photovoltaic cells (PV) </a:t>
            </a:r>
            <a:r>
              <a:rPr lang="en-US" sz="1400" dirty="0">
                <a:solidFill>
                  <a:schemeClr val="bg1">
                    <a:lumMod val="50000"/>
                  </a:schemeClr>
                </a:solidFill>
                <a:latin typeface="Gill Sans MT" pitchFamily="34" charset="0"/>
              </a:rPr>
              <a:t>		Electricity 	</a:t>
            </a:r>
          </a:p>
          <a:p>
            <a:pPr>
              <a:defRPr/>
            </a:pPr>
            <a:r>
              <a:rPr lang="en-GB" sz="1400" dirty="0">
                <a:solidFill>
                  <a:schemeClr val="bg1">
                    <a:lumMod val="50000"/>
                  </a:schemeClr>
                </a:solidFill>
                <a:latin typeface="Gill Sans MT" pitchFamily="34" charset="0"/>
              </a:rPr>
              <a:t>Wind 			</a:t>
            </a:r>
            <a:r>
              <a:rPr lang="en-GB" sz="1400" b="1" dirty="0">
                <a:solidFill>
                  <a:srgbClr val="92D050"/>
                </a:solidFill>
                <a:latin typeface="Gill Sans MT" pitchFamily="34" charset="0"/>
              </a:rPr>
              <a:t>Wind turbine </a:t>
            </a:r>
            <a:r>
              <a:rPr lang="en-GB" sz="1400" dirty="0">
                <a:solidFill>
                  <a:schemeClr val="bg1">
                    <a:lumMod val="50000"/>
                  </a:schemeClr>
                </a:solidFill>
                <a:latin typeface="Gill Sans MT" pitchFamily="34" charset="0"/>
              </a:rPr>
              <a:t>			Electricity 	</a:t>
            </a:r>
          </a:p>
          <a:p>
            <a:pPr>
              <a:defRPr/>
            </a:pPr>
            <a:r>
              <a:rPr lang="en-GB" sz="1400" dirty="0">
                <a:solidFill>
                  <a:schemeClr val="bg1">
                    <a:lumMod val="50000"/>
                  </a:schemeClr>
                </a:solidFill>
                <a:latin typeface="Gill Sans MT" pitchFamily="34" charset="0"/>
              </a:rPr>
              <a:t>Water 			Hydro turbine 			Electricity 	</a:t>
            </a:r>
          </a:p>
          <a:p>
            <a:pPr>
              <a:defRPr/>
            </a:pPr>
            <a:r>
              <a:rPr lang="en-US" sz="1400" dirty="0">
                <a:solidFill>
                  <a:schemeClr val="bg1">
                    <a:lumMod val="50000"/>
                  </a:schemeClr>
                </a:solidFill>
                <a:latin typeface="Gill Sans MT" pitchFamily="34" charset="0"/>
              </a:rPr>
              <a:t>Biomass - wood 		Combustion: boiler + steam turbine 	</a:t>
            </a:r>
            <a:r>
              <a:rPr lang="en-US" sz="1400" dirty="0">
                <a:solidFill>
                  <a:schemeClr val="bg1">
                    <a:lumMod val="50000"/>
                  </a:schemeClr>
                </a:solidFill>
                <a:latin typeface="Gill Sans MT" pitchFamily="34" charset="0"/>
              </a:rPr>
              <a:t>Heat </a:t>
            </a:r>
            <a:r>
              <a:rPr lang="en-US" sz="1400" dirty="0">
                <a:solidFill>
                  <a:schemeClr val="bg1">
                    <a:lumMod val="50000"/>
                  </a:schemeClr>
                </a:solidFill>
                <a:latin typeface="Gill Sans MT" pitchFamily="34" charset="0"/>
              </a:rPr>
              <a:t>and electricity 	</a:t>
            </a:r>
          </a:p>
          <a:p>
            <a:pPr>
              <a:defRPr/>
            </a:pPr>
            <a:r>
              <a:rPr lang="en-US" sz="1400" dirty="0">
                <a:solidFill>
                  <a:schemeClr val="bg1">
                    <a:lumMod val="50000"/>
                  </a:schemeClr>
                </a:solidFill>
                <a:latin typeface="Gill Sans MT" pitchFamily="34" charset="0"/>
              </a:rPr>
              <a:t>Biomass – biodegradable matter 	Anaerobic digestion (</a:t>
            </a:r>
          </a:p>
          <a:p>
            <a:pPr>
              <a:defRPr/>
            </a:pPr>
            <a:r>
              <a:rPr lang="en-US" sz="1400" dirty="0">
                <a:solidFill>
                  <a:schemeClr val="bg1">
                    <a:lumMod val="50000"/>
                  </a:schemeClr>
                </a:solidFill>
                <a:latin typeface="Gill Sans MT" pitchFamily="34" charset="0"/>
              </a:rPr>
              <a:t>			decomposition without oxygen to </a:t>
            </a:r>
          </a:p>
          <a:p>
            <a:pPr>
              <a:defRPr/>
            </a:pPr>
            <a:r>
              <a:rPr lang="en-US" sz="1400" dirty="0">
                <a:solidFill>
                  <a:schemeClr val="bg1">
                    <a:lumMod val="50000"/>
                  </a:schemeClr>
                </a:solidFill>
                <a:latin typeface="Gill Sans MT" pitchFamily="34" charset="0"/>
              </a:rPr>
              <a:t>			produce methane) to burn in a </a:t>
            </a:r>
          </a:p>
          <a:p>
            <a:pPr>
              <a:defRPr/>
            </a:pPr>
            <a:r>
              <a:rPr lang="en-US" sz="1400" dirty="0">
                <a:solidFill>
                  <a:schemeClr val="bg1">
                    <a:lumMod val="50000"/>
                  </a:schemeClr>
                </a:solidFill>
                <a:latin typeface="Gill Sans MT" pitchFamily="34" charset="0"/>
              </a:rPr>
              <a:t>			combustion engine or CHP system 	</a:t>
            </a:r>
            <a:r>
              <a:rPr lang="en-US" sz="1400" dirty="0">
                <a:solidFill>
                  <a:schemeClr val="bg1">
                    <a:lumMod val="50000"/>
                  </a:schemeClr>
                </a:solidFill>
                <a:latin typeface="Gill Sans MT" pitchFamily="34" charset="0"/>
              </a:rPr>
              <a:t>Heat </a:t>
            </a:r>
            <a:r>
              <a:rPr lang="en-US" sz="1400" dirty="0">
                <a:solidFill>
                  <a:schemeClr val="bg1">
                    <a:lumMod val="50000"/>
                  </a:schemeClr>
                </a:solidFill>
                <a:latin typeface="Gill Sans MT" pitchFamily="34" charset="0"/>
              </a:rPr>
              <a:t>and Electricity 	</a:t>
            </a:r>
          </a:p>
          <a:p>
            <a:pPr>
              <a:defRPr/>
            </a:pPr>
            <a:r>
              <a:rPr lang="en-US" sz="1400" dirty="0">
                <a:solidFill>
                  <a:schemeClr val="bg1">
                    <a:lumMod val="50000"/>
                  </a:schemeClr>
                </a:solidFill>
                <a:latin typeface="Gill Sans MT" pitchFamily="34" charset="0"/>
              </a:rPr>
              <a:t>Wave (wind) 		Floating or shore based electrical </a:t>
            </a:r>
          </a:p>
          <a:p>
            <a:pPr>
              <a:defRPr/>
            </a:pPr>
            <a:r>
              <a:rPr lang="en-US" sz="1400" dirty="0">
                <a:solidFill>
                  <a:schemeClr val="bg1">
                    <a:lumMod val="50000"/>
                  </a:schemeClr>
                </a:solidFill>
                <a:latin typeface="Gill Sans MT" pitchFamily="34" charset="0"/>
              </a:rPr>
              <a:t>			generators converting kinetic energy from </a:t>
            </a:r>
            <a:endParaRPr lang="en-US" sz="1400" dirty="0">
              <a:solidFill>
                <a:schemeClr val="bg1">
                  <a:lumMod val="50000"/>
                </a:schemeClr>
              </a:solidFill>
              <a:latin typeface="Gill Sans MT" pitchFamily="34" charset="0"/>
            </a:endParaRPr>
          </a:p>
          <a:p>
            <a:pPr>
              <a:defRPr/>
            </a:pPr>
            <a:r>
              <a:rPr lang="en-US" sz="1400" dirty="0">
                <a:solidFill>
                  <a:schemeClr val="bg1">
                    <a:lumMod val="50000"/>
                  </a:schemeClr>
                </a:solidFill>
                <a:latin typeface="Gill Sans MT" pitchFamily="34" charset="0"/>
              </a:rPr>
              <a:t>	</a:t>
            </a:r>
            <a:r>
              <a:rPr lang="en-US" sz="1400" dirty="0">
                <a:solidFill>
                  <a:schemeClr val="bg1">
                    <a:lumMod val="50000"/>
                  </a:schemeClr>
                </a:solidFill>
                <a:latin typeface="Gill Sans MT" pitchFamily="34" charset="0"/>
              </a:rPr>
              <a:t>		waves</a:t>
            </a:r>
            <a:r>
              <a:rPr lang="en-US" sz="1400" dirty="0">
                <a:solidFill>
                  <a:schemeClr val="bg1">
                    <a:lumMod val="50000"/>
                  </a:schemeClr>
                </a:solidFill>
                <a:latin typeface="Gill Sans MT" pitchFamily="34" charset="0"/>
              </a:rPr>
              <a:t>. 	</a:t>
            </a:r>
            <a:r>
              <a:rPr lang="en-US" sz="1400" dirty="0">
                <a:solidFill>
                  <a:schemeClr val="bg1">
                    <a:lumMod val="50000"/>
                  </a:schemeClr>
                </a:solidFill>
                <a:latin typeface="Gill Sans MT" pitchFamily="34" charset="0"/>
              </a:rPr>
              <a:t>			Electricity </a:t>
            </a:r>
            <a:r>
              <a:rPr lang="en-US" sz="1400" dirty="0">
                <a:solidFill>
                  <a:schemeClr val="bg1">
                    <a:lumMod val="50000"/>
                  </a:schemeClr>
                </a:solidFill>
                <a:latin typeface="Gill Sans MT" pitchFamily="34" charset="0"/>
              </a:rPr>
              <a:t>	</a:t>
            </a:r>
          </a:p>
        </p:txBody>
      </p:sp>
      <p:cxnSp>
        <p:nvCxnSpPr>
          <p:cNvPr id="12" name="Straight Connector 11"/>
          <p:cNvCxnSpPr/>
          <p:nvPr/>
        </p:nvCxnSpPr>
        <p:spPr>
          <a:xfrm>
            <a:off x="214313" y="2268538"/>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4313" y="3500438"/>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4313" y="3789363"/>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9563" y="4005263"/>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4313" y="4221163"/>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2875" y="4437063"/>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9563" y="5229225"/>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4313" y="6143625"/>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4313" y="2043113"/>
            <a:ext cx="85725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a:off x="3916363" y="1268413"/>
            <a:ext cx="214312" cy="285750"/>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282"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2291" name="TextBox 12"/>
          <p:cNvSpPr txBox="1">
            <a:spLocks noChangeArrowheads="1"/>
          </p:cNvSpPr>
          <p:nvPr/>
        </p:nvSpPr>
        <p:spPr bwMode="auto">
          <a:xfrm>
            <a:off x="214313" y="214313"/>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Ecoliving USPs</a:t>
            </a:r>
            <a:endParaRPr lang="en-US" sz="3200" b="1">
              <a:solidFill>
                <a:srgbClr val="669900"/>
              </a:solidFill>
              <a:latin typeface="Gill Sans MT"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2294" name="Picture 23"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357188" y="1143000"/>
            <a:ext cx="8572500" cy="3940175"/>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1200"/>
              </a:spcAft>
              <a:defRPr/>
            </a:pPr>
            <a:r>
              <a:rPr lang="en-US" sz="2000" dirty="0" smtClean="0">
                <a:solidFill>
                  <a:schemeClr val="bg1">
                    <a:lumMod val="50000"/>
                  </a:schemeClr>
                </a:solidFill>
                <a:latin typeface="Gill Sans MT" pitchFamily="34" charset="0"/>
              </a:rPr>
              <a:t>One-stop micro-renewables solutions provider</a:t>
            </a:r>
          </a:p>
          <a:p>
            <a:pPr fontAlgn="auto">
              <a:spcBef>
                <a:spcPts val="0"/>
              </a:spcBef>
              <a:spcAft>
                <a:spcPts val="1200"/>
              </a:spcAft>
              <a:defRPr/>
            </a:pPr>
            <a:r>
              <a:rPr lang="en-US" sz="2000" dirty="0" smtClean="0">
                <a:solidFill>
                  <a:schemeClr val="bg1">
                    <a:lumMod val="50000"/>
                  </a:schemeClr>
                </a:solidFill>
                <a:latin typeface="Gill Sans MT" pitchFamily="34" charset="0"/>
              </a:rPr>
              <a:t>Survey &amp; design through to system commissioning and maintenance</a:t>
            </a:r>
          </a:p>
          <a:p>
            <a:pPr fontAlgn="auto">
              <a:spcBef>
                <a:spcPts val="0"/>
              </a:spcBef>
              <a:spcAft>
                <a:spcPts val="1200"/>
              </a:spcAft>
              <a:defRPr/>
            </a:pPr>
            <a:r>
              <a:rPr lang="en-US" sz="2000" dirty="0" smtClean="0">
                <a:solidFill>
                  <a:schemeClr val="bg1">
                    <a:lumMod val="50000"/>
                  </a:schemeClr>
                </a:solidFill>
                <a:latin typeface="Gill Sans MT" pitchFamily="34" charset="0"/>
              </a:rPr>
              <a:t>Broad range of technologies, integrated systems and solutions</a:t>
            </a:r>
          </a:p>
          <a:p>
            <a:pPr fontAlgn="auto">
              <a:spcBef>
                <a:spcPts val="0"/>
              </a:spcBef>
              <a:spcAft>
                <a:spcPts val="1200"/>
              </a:spcAft>
              <a:defRPr/>
            </a:pPr>
            <a:r>
              <a:rPr lang="en-US" sz="2000" dirty="0" smtClean="0">
                <a:solidFill>
                  <a:schemeClr val="bg1">
                    <a:lumMod val="50000"/>
                  </a:schemeClr>
                </a:solidFill>
                <a:latin typeface="Gill Sans MT" pitchFamily="34" charset="0"/>
              </a:rPr>
              <a:t>‘Best in class’ products from pioneering manufacturers</a:t>
            </a:r>
          </a:p>
          <a:p>
            <a:pPr fontAlgn="auto">
              <a:spcBef>
                <a:spcPts val="0"/>
              </a:spcBef>
              <a:spcAft>
                <a:spcPts val="1200"/>
              </a:spcAft>
              <a:defRPr/>
            </a:pPr>
            <a:r>
              <a:rPr lang="en-US" sz="2000" dirty="0" smtClean="0">
                <a:solidFill>
                  <a:schemeClr val="bg1">
                    <a:lumMod val="50000"/>
                  </a:schemeClr>
                </a:solidFill>
                <a:latin typeface="Gill Sans MT" pitchFamily="34" charset="0"/>
              </a:rPr>
              <a:t>Growing UK-wide national network of Ecoliving offices with qualified staff offering local service  </a:t>
            </a:r>
          </a:p>
          <a:p>
            <a:pPr fontAlgn="auto">
              <a:spcBef>
                <a:spcPts val="0"/>
              </a:spcBef>
              <a:spcAft>
                <a:spcPts val="1200"/>
              </a:spcAft>
              <a:defRPr/>
            </a:pPr>
            <a:r>
              <a:rPr lang="en-US" sz="2000" dirty="0" smtClean="0">
                <a:solidFill>
                  <a:schemeClr val="bg1">
                    <a:lumMod val="50000"/>
                  </a:schemeClr>
                </a:solidFill>
                <a:latin typeface="Gill Sans MT" pitchFamily="34" charset="0"/>
              </a:rPr>
              <a:t>MCS accredited installer and MCS accredited products</a:t>
            </a:r>
          </a:p>
          <a:p>
            <a:pPr eaLnBrk="0" hangingPunct="0">
              <a:spcBef>
                <a:spcPts val="0"/>
              </a:spcBef>
              <a:spcAft>
                <a:spcPts val="1200"/>
              </a:spcAft>
              <a:defRPr/>
            </a:pPr>
            <a:r>
              <a:rPr lang="en-GB" sz="2000" dirty="0" smtClean="0">
                <a:solidFill>
                  <a:schemeClr val="bg1">
                    <a:lumMod val="50000"/>
                  </a:schemeClr>
                </a:solidFill>
                <a:latin typeface="Gill Sans MT" pitchFamily="34" charset="0"/>
              </a:rPr>
              <a:t>Web-enabled CRM and Technical Support Help Desk</a:t>
            </a:r>
          </a:p>
          <a:p>
            <a:pPr eaLnBrk="0" hangingPunct="0">
              <a:spcBef>
                <a:spcPts val="0"/>
              </a:spcBef>
              <a:spcAft>
                <a:spcPts val="1200"/>
              </a:spcAft>
              <a:defRPr/>
            </a:pPr>
            <a:r>
              <a:rPr lang="en-US" sz="2000" dirty="0" smtClean="0">
                <a:solidFill>
                  <a:schemeClr val="bg1">
                    <a:lumMod val="50000"/>
                  </a:schemeClr>
                </a:solidFill>
                <a:latin typeface="Gill Sans MT" pitchFamily="34" charset="0"/>
              </a:rPr>
              <a:t>Access to funding </a:t>
            </a:r>
            <a:endParaRPr lang="en-US" sz="1800" dirty="0">
              <a:solidFill>
                <a:schemeClr val="bg1">
                  <a:lumMod val="50000"/>
                </a:schemeClr>
              </a:solidFill>
              <a:latin typeface="Gill Sans MT" pitchFamily="34" charset="0"/>
            </a:endParaRPr>
          </a:p>
        </p:txBody>
      </p:sp>
      <p:pic>
        <p:nvPicPr>
          <p:cNvPr id="122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4857750"/>
            <a:ext cx="17145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313" y="5072063"/>
            <a:ext cx="18653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3315" name="TextBox 12"/>
          <p:cNvSpPr txBox="1">
            <a:spLocks noChangeArrowheads="1"/>
          </p:cNvSpPr>
          <p:nvPr/>
        </p:nvSpPr>
        <p:spPr bwMode="auto">
          <a:xfrm>
            <a:off x="214313" y="214313"/>
            <a:ext cx="6786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Ecoliving</a:t>
            </a:r>
            <a:r>
              <a:rPr lang="en-GB" sz="3200" b="1">
                <a:latin typeface="Gill Sans MT" pitchFamily="34" charset="0"/>
              </a:rPr>
              <a:t> </a:t>
            </a:r>
            <a:r>
              <a:rPr lang="en-GB" sz="3200" b="1">
                <a:solidFill>
                  <a:srgbClr val="669900"/>
                </a:solidFill>
                <a:latin typeface="Gill Sans MT" pitchFamily="34" charset="0"/>
              </a:rPr>
              <a:t>– Unique Track Record</a:t>
            </a:r>
            <a:endParaRPr lang="en-US" sz="3200" b="1">
              <a:solidFill>
                <a:srgbClr val="669900"/>
              </a:solidFill>
              <a:latin typeface="Gill Sans MT" pitchFamily="34" charset="0"/>
            </a:endParaRPr>
          </a:p>
        </p:txBody>
      </p:sp>
      <p:sp>
        <p:nvSpPr>
          <p:cNvPr id="16" name="Text Box 8"/>
          <p:cNvSpPr txBox="1">
            <a:spLocks noChangeArrowheads="1"/>
          </p:cNvSpPr>
          <p:nvPr/>
        </p:nvSpPr>
        <p:spPr bwMode="auto">
          <a:xfrm>
            <a:off x="285750" y="857250"/>
            <a:ext cx="8858250" cy="5170488"/>
          </a:xfrm>
          <a:prstGeom prst="rect">
            <a:avLst/>
          </a:prstGeom>
          <a:noFill/>
          <a:ln w="9525">
            <a:noFill/>
            <a:miter lim="800000"/>
            <a:headEnd/>
            <a:tailEnd/>
          </a:ln>
        </p:spPr>
        <p:txBody>
          <a:bodyPr>
            <a:spAutoFit/>
          </a:bodyPr>
          <a:lstStyle/>
          <a:p>
            <a:pPr marL="342900" indent="-342900" fontAlgn="auto">
              <a:spcBef>
                <a:spcPts val="0"/>
              </a:spcBef>
              <a:spcAft>
                <a:spcPts val="1200"/>
              </a:spcAft>
              <a:buFont typeface="Arial" pitchFamily="34" charset="0"/>
              <a:buChar char="•"/>
              <a:defRPr/>
            </a:pPr>
            <a:r>
              <a:rPr lang="en-US" altLang="en-GB" sz="2000" dirty="0">
                <a:solidFill>
                  <a:schemeClr val="tx1">
                    <a:lumMod val="50000"/>
                    <a:lumOff val="50000"/>
                  </a:schemeClr>
                </a:solidFill>
                <a:latin typeface="Gill Sans MT" pitchFamily="34" charset="0"/>
              </a:rPr>
              <a:t>Established </a:t>
            </a:r>
            <a:r>
              <a:rPr lang="en-US" altLang="en-GB" sz="2000" dirty="0">
                <a:solidFill>
                  <a:schemeClr val="tx1">
                    <a:lumMod val="50000"/>
                    <a:lumOff val="50000"/>
                  </a:schemeClr>
                </a:solidFill>
                <a:latin typeface="Gill Sans MT" pitchFamily="34" charset="0"/>
              </a:rPr>
              <a:t>2004</a:t>
            </a:r>
          </a:p>
          <a:p>
            <a:pPr marL="342900" indent="-342900" fontAlgn="auto">
              <a:spcBef>
                <a:spcPts val="0"/>
              </a:spcBef>
              <a:spcAft>
                <a:spcPts val="1200"/>
              </a:spcAft>
              <a:buFont typeface="Arial" pitchFamily="34" charset="0"/>
              <a:buChar char="•"/>
              <a:defRPr/>
            </a:pPr>
            <a:r>
              <a:rPr lang="en-US" sz="2000" dirty="0">
                <a:solidFill>
                  <a:schemeClr val="bg1">
                    <a:lumMod val="50000"/>
                  </a:schemeClr>
                </a:solidFill>
                <a:latin typeface="Gill Sans MT" pitchFamily="34" charset="0"/>
              </a:rPr>
              <a:t>In-depth </a:t>
            </a:r>
            <a:r>
              <a:rPr lang="en-US" sz="2000" dirty="0">
                <a:solidFill>
                  <a:schemeClr val="bg1">
                    <a:lumMod val="50000"/>
                  </a:schemeClr>
                </a:solidFill>
                <a:latin typeface="Gill Sans MT" pitchFamily="34" charset="0"/>
              </a:rPr>
              <a:t>design and technical knowledge </a:t>
            </a:r>
          </a:p>
          <a:p>
            <a:pPr marL="342900" indent="-342900" fontAlgn="auto">
              <a:spcBef>
                <a:spcPts val="0"/>
              </a:spcBef>
              <a:spcAft>
                <a:spcPts val="1200"/>
              </a:spcAft>
              <a:buFont typeface="Arial" pitchFamily="34" charset="0"/>
              <a:buChar char="•"/>
              <a:defRPr/>
            </a:pPr>
            <a:r>
              <a:rPr lang="en-US" sz="2000" dirty="0">
                <a:solidFill>
                  <a:schemeClr val="bg1">
                    <a:lumMod val="50000"/>
                  </a:schemeClr>
                </a:solidFill>
                <a:latin typeface="Gill Sans MT" pitchFamily="34" charset="0"/>
              </a:rPr>
              <a:t>8 </a:t>
            </a:r>
            <a:r>
              <a:rPr lang="en-US" sz="2000" dirty="0">
                <a:solidFill>
                  <a:schemeClr val="bg1">
                    <a:lumMod val="50000"/>
                  </a:schemeClr>
                </a:solidFill>
                <a:latin typeface="Gill Sans MT" pitchFamily="34" charset="0"/>
              </a:rPr>
              <a:t>years of experience covering many hundreds of installations</a:t>
            </a:r>
          </a:p>
          <a:p>
            <a:pPr marL="342900" indent="-342900" fontAlgn="auto">
              <a:spcBef>
                <a:spcPts val="0"/>
              </a:spcBef>
              <a:spcAft>
                <a:spcPts val="1200"/>
              </a:spcAft>
              <a:buFont typeface="Arial" pitchFamily="34" charset="0"/>
              <a:buChar char="•"/>
              <a:defRPr/>
            </a:pPr>
            <a:r>
              <a:rPr lang="en-GB" altLang="en-GB" sz="2000" dirty="0">
                <a:solidFill>
                  <a:schemeClr val="tx1">
                    <a:lumMod val="50000"/>
                    <a:lumOff val="50000"/>
                  </a:schemeClr>
                </a:solidFill>
                <a:latin typeface="Gill Sans MT" pitchFamily="34" charset="0"/>
              </a:rPr>
              <a:t>Trained</a:t>
            </a:r>
            <a:r>
              <a:rPr lang="en-GB" altLang="en-GB" sz="2000" dirty="0">
                <a:solidFill>
                  <a:schemeClr val="tx1">
                    <a:lumMod val="50000"/>
                    <a:lumOff val="50000"/>
                  </a:schemeClr>
                </a:solidFill>
                <a:latin typeface="Gill Sans MT" pitchFamily="34" charset="0"/>
              </a:rPr>
              <a:t>, experienced, customer focused and committed team</a:t>
            </a:r>
          </a:p>
          <a:p>
            <a:pPr marL="342900" indent="-342900" fontAlgn="auto">
              <a:spcBef>
                <a:spcPts val="0"/>
              </a:spcBef>
              <a:spcAft>
                <a:spcPts val="1200"/>
              </a:spcAft>
              <a:buFont typeface="Arial" pitchFamily="34" charset="0"/>
              <a:buChar char="•"/>
              <a:defRPr/>
            </a:pPr>
            <a:r>
              <a:rPr lang="en-GB" altLang="en-GB" sz="2000" dirty="0">
                <a:solidFill>
                  <a:schemeClr val="bg1">
                    <a:lumMod val="50000"/>
                  </a:schemeClr>
                </a:solidFill>
                <a:latin typeface="Verdana" pitchFamily="34" charset="0"/>
              </a:rPr>
              <a:t>R</a:t>
            </a:r>
            <a:r>
              <a:rPr lang="en-GB" altLang="en-GB" sz="2000" dirty="0">
                <a:solidFill>
                  <a:schemeClr val="bg1">
                    <a:lumMod val="50000"/>
                  </a:schemeClr>
                </a:solidFill>
                <a:latin typeface="Gill Sans MT" pitchFamily="34" charset="0"/>
              </a:rPr>
              <a:t>esponsive </a:t>
            </a:r>
            <a:r>
              <a:rPr lang="en-GB" altLang="en-GB" sz="2000" dirty="0">
                <a:solidFill>
                  <a:schemeClr val="bg1">
                    <a:lumMod val="50000"/>
                  </a:schemeClr>
                </a:solidFill>
                <a:latin typeface="Gill Sans MT" pitchFamily="34" charset="0"/>
              </a:rPr>
              <a:t>service and key account manager</a:t>
            </a:r>
          </a:p>
          <a:p>
            <a:pPr marL="342900" indent="-342900" fontAlgn="auto">
              <a:spcBef>
                <a:spcPts val="0"/>
              </a:spcBef>
              <a:spcAft>
                <a:spcPts val="0"/>
              </a:spcAft>
              <a:buFont typeface="Arial" pitchFamily="34" charset="0"/>
              <a:buChar char="•"/>
              <a:defRPr/>
            </a:pPr>
            <a:r>
              <a:rPr lang="en-US" altLang="en-GB" sz="2000" dirty="0">
                <a:solidFill>
                  <a:schemeClr val="tx1">
                    <a:lumMod val="50000"/>
                    <a:lumOff val="50000"/>
                  </a:schemeClr>
                </a:solidFill>
                <a:latin typeface="Gill Sans MT" pitchFamily="34" charset="0"/>
              </a:rPr>
              <a:t>Developing  </a:t>
            </a:r>
            <a:r>
              <a:rPr lang="en-US" altLang="en-GB" sz="2000" dirty="0">
                <a:solidFill>
                  <a:schemeClr val="tx1">
                    <a:lumMod val="50000"/>
                    <a:lumOff val="50000"/>
                  </a:schemeClr>
                </a:solidFill>
                <a:latin typeface="Gill Sans MT" pitchFamily="34" charset="0"/>
              </a:rPr>
              <a:t>and supporting network of approved installers through </a:t>
            </a:r>
            <a:r>
              <a:rPr lang="en-US" altLang="en-GB" sz="2000" dirty="0">
                <a:solidFill>
                  <a:schemeClr val="tx1">
                    <a:lumMod val="50000"/>
                    <a:lumOff val="50000"/>
                  </a:schemeClr>
                </a:solidFill>
                <a:latin typeface="Gill Sans MT" pitchFamily="34" charset="0"/>
              </a:rPr>
              <a:t>hundreds of </a:t>
            </a:r>
            <a:r>
              <a:rPr lang="en-US" altLang="en-GB" sz="2000" dirty="0">
                <a:solidFill>
                  <a:schemeClr val="tx1">
                    <a:lumMod val="50000"/>
                    <a:lumOff val="50000"/>
                  </a:schemeClr>
                </a:solidFill>
                <a:latin typeface="Gill Sans MT" pitchFamily="34" charset="0"/>
              </a:rPr>
              <a:t>installations UK-wide</a:t>
            </a:r>
          </a:p>
          <a:p>
            <a:pPr marL="342900" indent="-342900" fontAlgn="auto">
              <a:spcBef>
                <a:spcPts val="0"/>
              </a:spcBef>
              <a:spcAft>
                <a:spcPts val="0"/>
              </a:spcAft>
              <a:buFont typeface="Arial" pitchFamily="34" charset="0"/>
              <a:buChar char="•"/>
              <a:defRPr/>
            </a:pPr>
            <a:r>
              <a:rPr lang="en-US" altLang="en-GB" sz="2000" dirty="0">
                <a:solidFill>
                  <a:schemeClr val="tx1">
                    <a:lumMod val="50000"/>
                    <a:lumOff val="50000"/>
                  </a:schemeClr>
                </a:solidFill>
                <a:latin typeface="Gill Sans MT" pitchFamily="34" charset="0"/>
              </a:rPr>
              <a:t>Pioneering </a:t>
            </a:r>
            <a:r>
              <a:rPr lang="en-US" altLang="en-GB" sz="2000" dirty="0">
                <a:solidFill>
                  <a:schemeClr val="tx1">
                    <a:lumMod val="50000"/>
                    <a:lumOff val="50000"/>
                  </a:schemeClr>
                </a:solidFill>
                <a:latin typeface="Gill Sans MT" pitchFamily="34" charset="0"/>
              </a:rPr>
              <a:t>the adoption of micro-renewable energy in affordable </a:t>
            </a:r>
            <a:r>
              <a:rPr lang="en-US" altLang="en-GB" sz="2000" dirty="0">
                <a:solidFill>
                  <a:schemeClr val="tx1">
                    <a:lumMod val="50000"/>
                    <a:lumOff val="50000"/>
                  </a:schemeClr>
                </a:solidFill>
                <a:latin typeface="Gill Sans MT" pitchFamily="34" charset="0"/>
              </a:rPr>
              <a:t>housing heating </a:t>
            </a:r>
            <a:r>
              <a:rPr lang="en-US" altLang="en-GB" sz="2000" dirty="0">
                <a:solidFill>
                  <a:schemeClr val="tx1">
                    <a:lumMod val="50000"/>
                    <a:lumOff val="50000"/>
                  </a:schemeClr>
                </a:solidFill>
                <a:latin typeface="Gill Sans MT" pitchFamily="34" charset="0"/>
              </a:rPr>
              <a:t>upgrades</a:t>
            </a:r>
          </a:p>
          <a:p>
            <a:pPr marL="800100" lvl="1" indent="-342900" fontAlgn="auto">
              <a:spcBef>
                <a:spcPts val="0"/>
              </a:spcBef>
              <a:spcAft>
                <a:spcPts val="0"/>
              </a:spcAft>
              <a:buFont typeface="Arial" pitchFamily="34" charset="0"/>
              <a:buChar char="•"/>
              <a:defRPr/>
            </a:pPr>
            <a:r>
              <a:rPr lang="en-US" altLang="en-GB" sz="2000" dirty="0">
                <a:solidFill>
                  <a:schemeClr val="tx1">
                    <a:lumMod val="50000"/>
                    <a:lumOff val="50000"/>
                  </a:schemeClr>
                </a:solidFill>
                <a:latin typeface="Gill Sans MT" pitchFamily="34" charset="0"/>
              </a:rPr>
              <a:t>Scottish </a:t>
            </a:r>
            <a:r>
              <a:rPr lang="en-US" altLang="en-GB" sz="2000" dirty="0">
                <a:solidFill>
                  <a:schemeClr val="tx1">
                    <a:lumMod val="50000"/>
                    <a:lumOff val="50000"/>
                  </a:schemeClr>
                </a:solidFill>
                <a:latin typeface="Gill Sans MT" pitchFamily="34" charset="0"/>
              </a:rPr>
              <a:t>Government - Renewables Heating Pilot</a:t>
            </a:r>
          </a:p>
          <a:p>
            <a:pPr marL="800100" lvl="1" indent="-342900" fontAlgn="auto">
              <a:spcBef>
                <a:spcPts val="0"/>
              </a:spcBef>
              <a:spcAft>
                <a:spcPts val="1200"/>
              </a:spcAft>
              <a:buFont typeface="Arial" pitchFamily="34" charset="0"/>
              <a:buChar char="•"/>
              <a:defRPr/>
            </a:pPr>
            <a:r>
              <a:rPr lang="en-US" altLang="en-GB" sz="2000" dirty="0">
                <a:solidFill>
                  <a:schemeClr val="tx1">
                    <a:lumMod val="50000"/>
                    <a:lumOff val="50000"/>
                  </a:schemeClr>
                </a:solidFill>
                <a:latin typeface="Gill Sans MT" pitchFamily="34" charset="0"/>
              </a:rPr>
              <a:t>Extensive </a:t>
            </a:r>
            <a:r>
              <a:rPr lang="en-US" altLang="en-GB" sz="2000" dirty="0">
                <a:solidFill>
                  <a:schemeClr val="tx1">
                    <a:lumMod val="50000"/>
                    <a:lumOff val="50000"/>
                  </a:schemeClr>
                </a:solidFill>
                <a:latin typeface="Gill Sans MT" pitchFamily="34" charset="0"/>
              </a:rPr>
              <a:t>work with the Energy Saving Trust</a:t>
            </a:r>
          </a:p>
          <a:p>
            <a:pPr marL="800100" lvl="1" indent="-342900" fontAlgn="auto">
              <a:spcBef>
                <a:spcPts val="0"/>
              </a:spcBef>
              <a:spcAft>
                <a:spcPts val="1200"/>
              </a:spcAft>
              <a:buFont typeface="Arial" pitchFamily="34" charset="0"/>
              <a:buChar char="•"/>
              <a:defRPr/>
            </a:pPr>
            <a:r>
              <a:rPr lang="en-US" altLang="en-GB" sz="2000" dirty="0">
                <a:solidFill>
                  <a:schemeClr val="tx1">
                    <a:lumMod val="50000"/>
                    <a:lumOff val="50000"/>
                  </a:schemeClr>
                </a:solidFill>
                <a:latin typeface="Gill Sans MT" pitchFamily="34" charset="0"/>
              </a:rPr>
              <a:t>Extensive </a:t>
            </a:r>
            <a:r>
              <a:rPr lang="en-US" altLang="en-GB" sz="2000" dirty="0">
                <a:solidFill>
                  <a:schemeClr val="tx1">
                    <a:lumMod val="50000"/>
                    <a:lumOff val="50000"/>
                  </a:schemeClr>
                </a:solidFill>
                <a:latin typeface="Gill Sans MT" pitchFamily="34" charset="0"/>
              </a:rPr>
              <a:t>work with RSL’s on new development and heating upgrade projects</a:t>
            </a:r>
            <a:endParaRPr lang="en-US" altLang="en-GB" dirty="0">
              <a:latin typeface="Verdana"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13318" name="Picture 12" descr="Hand m jo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506413"/>
            <a:ext cx="150018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3320" name="Picture 17"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4339" name="TextBox 12"/>
          <p:cNvSpPr txBox="1">
            <a:spLocks noChangeArrowheads="1"/>
          </p:cNvSpPr>
          <p:nvPr/>
        </p:nvSpPr>
        <p:spPr bwMode="auto">
          <a:xfrm>
            <a:off x="214313" y="214313"/>
            <a:ext cx="6786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Ecoliving</a:t>
            </a:r>
            <a:r>
              <a:rPr lang="en-GB" sz="3200" b="1">
                <a:latin typeface="Gill Sans MT" pitchFamily="34" charset="0"/>
              </a:rPr>
              <a:t> </a:t>
            </a:r>
            <a:r>
              <a:rPr lang="en-GB" sz="3200" b="1">
                <a:solidFill>
                  <a:srgbClr val="669900"/>
                </a:solidFill>
                <a:latin typeface="Gill Sans MT" pitchFamily="34" charset="0"/>
              </a:rPr>
              <a:t>– Unique Track Record</a:t>
            </a:r>
            <a:endParaRPr lang="en-US" sz="3200" b="1">
              <a:solidFill>
                <a:srgbClr val="669900"/>
              </a:solidFill>
              <a:latin typeface="Gill Sans MT"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357158" y="2000240"/>
            <a:ext cx="8572560" cy="4500594"/>
          </a:xfrm>
          <a:prstGeom prst="rect">
            <a:avLst/>
          </a:prstGeom>
          <a:noFill/>
          <a:ln w="9525">
            <a:noFill/>
            <a:miter lim="800000"/>
            <a:headEnd/>
            <a:tailEnd/>
          </a:ln>
          <a:effectLst/>
        </p:spPr>
        <p:txBody>
          <a:bodyPr numCol="2"/>
          <a:lstStyle/>
          <a:p>
            <a:pPr marL="342900" indent="-342900">
              <a:lnSpc>
                <a:spcPct val="75000"/>
              </a:lnSpc>
              <a:spcBef>
                <a:spcPct val="90000"/>
              </a:spcBef>
              <a:buFont typeface="Wingdings" pitchFamily="2" charset="2"/>
              <a:buChar char="§"/>
              <a:defRPr/>
            </a:pPr>
            <a:r>
              <a:rPr lang="en-GB" dirty="0" err="1">
                <a:solidFill>
                  <a:schemeClr val="bg1">
                    <a:lumMod val="50000"/>
                  </a:schemeClr>
                </a:solidFill>
                <a:latin typeface="Gill Sans MT" pitchFamily="34" charset="0"/>
              </a:rPr>
              <a:t>Albyn</a:t>
            </a:r>
            <a:r>
              <a:rPr lang="en-GB" dirty="0">
                <a:solidFill>
                  <a:schemeClr val="bg1">
                    <a:lumMod val="50000"/>
                  </a:schemeClr>
                </a:solidFill>
                <a:latin typeface="Gill Sans MT" pitchFamily="34" charset="0"/>
              </a:rPr>
              <a:t> Housing Trust</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Cairn Housing Association</a:t>
            </a:r>
          </a:p>
          <a:p>
            <a:pPr marL="342900" indent="-342900">
              <a:lnSpc>
                <a:spcPct val="75000"/>
              </a:lnSpc>
              <a:spcBef>
                <a:spcPct val="90000"/>
              </a:spcBef>
              <a:buFont typeface="Wingdings" pitchFamily="2" charset="2"/>
              <a:buChar char="§"/>
              <a:defRPr/>
            </a:pPr>
            <a:r>
              <a:rPr lang="en-GB" dirty="0" err="1">
                <a:solidFill>
                  <a:schemeClr val="bg1">
                    <a:lumMod val="50000"/>
                  </a:schemeClr>
                </a:solidFill>
                <a:latin typeface="Gill Sans MT" pitchFamily="34" charset="0"/>
              </a:rPr>
              <a:t>Castlehill</a:t>
            </a:r>
            <a:r>
              <a:rPr lang="en-GB" dirty="0">
                <a:solidFill>
                  <a:schemeClr val="bg1">
                    <a:lumMod val="50000"/>
                  </a:schemeClr>
                </a:solidFill>
                <a:latin typeface="Gill Sans MT" pitchFamily="34" charset="0"/>
              </a:rPr>
              <a:t> Housing Association</a:t>
            </a:r>
          </a:p>
          <a:p>
            <a:pPr marL="342900" indent="-342900">
              <a:lnSpc>
                <a:spcPct val="75000"/>
              </a:lnSpc>
              <a:spcBef>
                <a:spcPct val="90000"/>
              </a:spcBef>
              <a:buFont typeface="Wingdings" pitchFamily="2" charset="2"/>
              <a:buChar char="§"/>
              <a:defRPr/>
            </a:pPr>
            <a:r>
              <a:rPr lang="en-GB" dirty="0" err="1">
                <a:solidFill>
                  <a:schemeClr val="bg1">
                    <a:lumMod val="50000"/>
                  </a:schemeClr>
                </a:solidFill>
                <a:latin typeface="Gill Sans MT" pitchFamily="34" charset="0"/>
              </a:rPr>
              <a:t>Eildon</a:t>
            </a:r>
            <a:r>
              <a:rPr lang="en-GB" dirty="0">
                <a:solidFill>
                  <a:schemeClr val="bg1">
                    <a:lumMod val="50000"/>
                  </a:schemeClr>
                </a:solidFill>
                <a:latin typeface="Gill Sans MT" pitchFamily="34" charset="0"/>
              </a:rPr>
              <a:t> Housing Association</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Energy Saving Trust</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Falkirk Council</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Fife Council</a:t>
            </a:r>
          </a:p>
          <a:p>
            <a:pPr marL="342900" indent="-342900">
              <a:lnSpc>
                <a:spcPct val="75000"/>
              </a:lnSpc>
              <a:spcBef>
                <a:spcPct val="90000"/>
              </a:spcBef>
              <a:buFont typeface="Wingdings" pitchFamily="2" charset="2"/>
              <a:buChar char="§"/>
              <a:defRPr/>
            </a:pPr>
            <a:r>
              <a:rPr lang="en-GB" dirty="0" err="1">
                <a:solidFill>
                  <a:schemeClr val="bg1">
                    <a:lumMod val="50000"/>
                  </a:schemeClr>
                </a:solidFill>
                <a:latin typeface="Gill Sans MT" pitchFamily="34" charset="0"/>
              </a:rPr>
              <a:t>Fyne</a:t>
            </a:r>
            <a:r>
              <a:rPr lang="en-GB" dirty="0">
                <a:solidFill>
                  <a:schemeClr val="bg1">
                    <a:lumMod val="50000"/>
                  </a:schemeClr>
                </a:solidFill>
                <a:latin typeface="Gill Sans MT" pitchFamily="34" charset="0"/>
              </a:rPr>
              <a:t> Homes</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Highland Council</a:t>
            </a:r>
          </a:p>
          <a:p>
            <a:pPr marL="342900" indent="-342900">
              <a:lnSpc>
                <a:spcPct val="75000"/>
              </a:lnSpc>
              <a:spcBef>
                <a:spcPct val="90000"/>
              </a:spcBef>
              <a:buFont typeface="Wingdings" pitchFamily="2" charset="2"/>
              <a:buChar char="§"/>
              <a:defRPr/>
            </a:pPr>
            <a:endParaRPr lang="en-GB" dirty="0">
              <a:solidFill>
                <a:schemeClr val="bg1">
                  <a:lumMod val="50000"/>
                </a:schemeClr>
              </a:solidFill>
              <a:latin typeface="Gill Sans MT" pitchFamily="34" charset="0"/>
            </a:endParaRPr>
          </a:p>
          <a:p>
            <a:pPr marL="342900" indent="-342900">
              <a:lnSpc>
                <a:spcPct val="75000"/>
              </a:lnSpc>
              <a:spcBef>
                <a:spcPct val="90000"/>
              </a:spcBef>
              <a:buFont typeface="Wingdings" pitchFamily="2" charset="2"/>
              <a:buChar char="§"/>
              <a:defRPr/>
            </a:pPr>
            <a:endParaRPr lang="en-GB" dirty="0">
              <a:solidFill>
                <a:schemeClr val="bg1">
                  <a:lumMod val="50000"/>
                </a:schemeClr>
              </a:solidFill>
              <a:latin typeface="Gill Sans MT" pitchFamily="34" charset="0"/>
            </a:endParaRPr>
          </a:p>
          <a:p>
            <a:pPr marL="342900" indent="-342900">
              <a:lnSpc>
                <a:spcPct val="75000"/>
              </a:lnSpc>
              <a:spcBef>
                <a:spcPct val="90000"/>
              </a:spcBef>
              <a:buFont typeface="Wingdings" pitchFamily="2" charset="2"/>
              <a:buChar char="§"/>
              <a:defRPr/>
            </a:pPr>
            <a:r>
              <a:rPr lang="en-GB" dirty="0" err="1">
                <a:solidFill>
                  <a:schemeClr val="bg1">
                    <a:lumMod val="50000"/>
                  </a:schemeClr>
                </a:solidFill>
                <a:latin typeface="Gill Sans MT" pitchFamily="34" charset="0"/>
              </a:rPr>
              <a:t>Hjaitland</a:t>
            </a:r>
            <a:r>
              <a:rPr lang="en-GB" dirty="0">
                <a:solidFill>
                  <a:schemeClr val="bg1">
                    <a:lumMod val="50000"/>
                  </a:schemeClr>
                </a:solidFill>
                <a:latin typeface="Gill Sans MT" pitchFamily="34" charset="0"/>
              </a:rPr>
              <a:t> Housing Association</a:t>
            </a:r>
          </a:p>
          <a:p>
            <a:pPr marL="342900" indent="-342900">
              <a:lnSpc>
                <a:spcPct val="75000"/>
              </a:lnSpc>
              <a:spcBef>
                <a:spcPct val="90000"/>
              </a:spcBef>
              <a:buFont typeface="Wingdings" pitchFamily="2" charset="2"/>
              <a:buChar char="§"/>
              <a:defRPr/>
            </a:pPr>
            <a:r>
              <a:rPr lang="en-GB" dirty="0" err="1">
                <a:solidFill>
                  <a:schemeClr val="bg1">
                    <a:lumMod val="50000"/>
                  </a:schemeClr>
                </a:solidFill>
                <a:latin typeface="Gill Sans MT" pitchFamily="34" charset="0"/>
              </a:rPr>
              <a:t>Lochalsh</a:t>
            </a:r>
            <a:r>
              <a:rPr lang="en-GB" dirty="0">
                <a:solidFill>
                  <a:schemeClr val="bg1">
                    <a:lumMod val="50000"/>
                  </a:schemeClr>
                </a:solidFill>
                <a:latin typeface="Gill Sans MT" pitchFamily="34" charset="0"/>
              </a:rPr>
              <a:t> &amp; Skye Housing Association</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One Vision Housing</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Orkney Housing Association</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Port Sunlight Village Trust</a:t>
            </a:r>
          </a:p>
          <a:p>
            <a:pPr marL="342900" indent="-342900">
              <a:lnSpc>
                <a:spcPct val="75000"/>
              </a:lnSpc>
              <a:spcBef>
                <a:spcPct val="90000"/>
              </a:spcBef>
              <a:buFont typeface="Wingdings" pitchFamily="2" charset="2"/>
              <a:buChar char="§"/>
              <a:defRPr/>
            </a:pPr>
            <a:r>
              <a:rPr lang="en-GB" dirty="0" err="1">
                <a:solidFill>
                  <a:schemeClr val="bg1">
                    <a:lumMod val="50000"/>
                  </a:schemeClr>
                </a:solidFill>
                <a:latin typeface="Gill Sans MT" pitchFamily="34" charset="0"/>
              </a:rPr>
              <a:t>Servite</a:t>
            </a:r>
            <a:r>
              <a:rPr lang="en-GB" dirty="0">
                <a:solidFill>
                  <a:schemeClr val="bg1">
                    <a:lumMod val="50000"/>
                  </a:schemeClr>
                </a:solidFill>
                <a:latin typeface="Gill Sans MT" pitchFamily="34" charset="0"/>
              </a:rPr>
              <a:t> Housing Association</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South Ayrshire Council</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South Staffordshire Housing Association</a:t>
            </a:r>
          </a:p>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South Yorkshire Housing Association</a:t>
            </a:r>
            <a:endParaRPr lang="en-GB" sz="1400" dirty="0">
              <a:latin typeface="Verdana" pitchFamily="34" charset="0"/>
            </a:endParaRPr>
          </a:p>
          <a:p>
            <a:pPr marL="342900" indent="-342900">
              <a:lnSpc>
                <a:spcPct val="60000"/>
              </a:lnSpc>
              <a:spcBef>
                <a:spcPct val="90000"/>
              </a:spcBef>
              <a:defRPr/>
            </a:pPr>
            <a:endParaRPr lang="en-GB" sz="1400" dirty="0">
              <a:latin typeface="Verdana" pitchFamily="34" charset="0"/>
            </a:endParaRPr>
          </a:p>
        </p:txBody>
      </p:sp>
      <p:sp>
        <p:nvSpPr>
          <p:cNvPr id="11"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4343" name="Picture 17"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85750" y="1071563"/>
            <a:ext cx="7500938" cy="923925"/>
          </a:xfrm>
          <a:prstGeom prst="rect">
            <a:avLst/>
          </a:prstGeom>
          <a:noFill/>
        </p:spPr>
        <p:txBody>
          <a:bodyPr>
            <a:spAutoFit/>
          </a:bodyPr>
          <a:lstStyle/>
          <a:p>
            <a:pPr>
              <a:defRPr/>
            </a:pPr>
            <a:r>
              <a:rPr lang="en-GB" b="1" dirty="0" err="1">
                <a:solidFill>
                  <a:schemeClr val="bg1">
                    <a:lumMod val="50000"/>
                  </a:schemeClr>
                </a:solidFill>
                <a:latin typeface="Gill Sans MT" pitchFamily="34" charset="0"/>
              </a:rPr>
              <a:t>Ecoliving</a:t>
            </a:r>
            <a:r>
              <a:rPr lang="en-GB" b="1" dirty="0">
                <a:solidFill>
                  <a:schemeClr val="bg1">
                    <a:lumMod val="50000"/>
                  </a:schemeClr>
                </a:solidFill>
                <a:latin typeface="Gill Sans MT" pitchFamily="34" charset="0"/>
              </a:rPr>
              <a:t> has worked with a wide range of RSL’s from Shetland to the Isle of Wight  </a:t>
            </a:r>
          </a:p>
          <a:p>
            <a:pPr>
              <a:defRPr/>
            </a:pPr>
            <a:endParaRPr lang="en-GB" dirty="0"/>
          </a:p>
        </p:txBody>
      </p:sp>
      <p:sp>
        <p:nvSpPr>
          <p:cNvPr id="14345"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0">
                                            <p:txEl>
                                              <p:pRg st="1" end="1"/>
                                            </p:txEl>
                                          </p:spTgt>
                                        </p:tgtEl>
                                        <p:attrNameLst>
                                          <p:attrName>style.visibility</p:attrName>
                                        </p:attrNameLst>
                                      </p:cBhvr>
                                      <p:to>
                                        <p:strVal val="visible"/>
                                      </p:to>
                                    </p:set>
                                    <p:anim calcmode="discrete" valueType="clr">
                                      <p:cBhvr override="childStyle">
                                        <p:cTn id="12" dur="80"/>
                                        <p:tgtEl>
                                          <p:spTgt spid="1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0">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10">
                                            <p:txEl>
                                              <p:pRg st="2" end="2"/>
                                            </p:txEl>
                                          </p:spTgt>
                                        </p:tgtEl>
                                        <p:attrNameLst>
                                          <p:attrName>style.visibility</p:attrName>
                                        </p:attrNameLst>
                                      </p:cBhvr>
                                      <p:to>
                                        <p:strVal val="visible"/>
                                      </p:to>
                                    </p:set>
                                    <p:anim calcmode="discrete" valueType="clr">
                                      <p:cBhvr override="childStyle">
                                        <p:cTn id="17" dur="80"/>
                                        <p:tgtEl>
                                          <p:spTgt spid="1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0">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10">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0">
                                            <p:txEl>
                                              <p:pRg st="3" end="3"/>
                                            </p:txEl>
                                          </p:spTgt>
                                        </p:tgtEl>
                                        <p:attrNameLst>
                                          <p:attrName>style.visibility</p:attrName>
                                        </p:attrNameLst>
                                      </p:cBhvr>
                                      <p:to>
                                        <p:strVal val="visible"/>
                                      </p:to>
                                    </p:set>
                                    <p:anim calcmode="discrete" valueType="clr">
                                      <p:cBhvr override="childStyle">
                                        <p:cTn id="24" dur="80"/>
                                        <p:tgtEl>
                                          <p:spTgt spid="1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xEl>
                                              <p:pRg st="3" end="3"/>
                                            </p:txEl>
                                          </p:spTgt>
                                        </p:tgtEl>
                                        <p:attrNameLst>
                                          <p:attrName>fillcolor</p:attrName>
                                        </p:attrNameLst>
                                      </p:cBhvr>
                                      <p:tavLst>
                                        <p:tav tm="0">
                                          <p:val>
                                            <p:clrVal>
                                              <a:schemeClr val="accent2"/>
                                            </p:clrVal>
                                          </p:val>
                                        </p:tav>
                                        <p:tav tm="50000">
                                          <p:val>
                                            <p:clrVal>
                                              <a:schemeClr val="hlink"/>
                                            </p:clrVal>
                                          </p:val>
                                        </p:tav>
                                      </p:tavLst>
                                    </p:anim>
                                    <p:set>
                                      <p:cBhvr>
                                        <p:cTn id="26" dur="80"/>
                                        <p:tgtEl>
                                          <p:spTgt spid="10">
                                            <p:txEl>
                                              <p:pRg st="3" end="3"/>
                                            </p:txEl>
                                          </p:spTgt>
                                        </p:tgtEl>
                                        <p:attrNameLst>
                                          <p:attrName>fill.type</p:attrName>
                                        </p:attrNameLst>
                                      </p:cBhvr>
                                      <p:to>
                                        <p:strVal val="solid"/>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10">
                                            <p:txEl>
                                              <p:pRg st="4" end="4"/>
                                            </p:txEl>
                                          </p:spTgt>
                                        </p:tgtEl>
                                        <p:attrNameLst>
                                          <p:attrName>style.visibility</p:attrName>
                                        </p:attrNameLst>
                                      </p:cBhvr>
                                      <p:to>
                                        <p:strVal val="visible"/>
                                      </p:to>
                                    </p:set>
                                    <p:anim calcmode="discrete" valueType="clr">
                                      <p:cBhvr override="childStyle">
                                        <p:cTn id="29" dur="80"/>
                                        <p:tgtEl>
                                          <p:spTgt spid="1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
                                            <p:txEl>
                                              <p:pRg st="4" end="4"/>
                                            </p:txEl>
                                          </p:spTgt>
                                        </p:tgtEl>
                                        <p:attrNameLst>
                                          <p:attrName>fillcolor</p:attrName>
                                        </p:attrNameLst>
                                      </p:cBhvr>
                                      <p:tavLst>
                                        <p:tav tm="0">
                                          <p:val>
                                            <p:clrVal>
                                              <a:schemeClr val="accent2"/>
                                            </p:clrVal>
                                          </p:val>
                                        </p:tav>
                                        <p:tav tm="50000">
                                          <p:val>
                                            <p:clrVal>
                                              <a:schemeClr val="hlink"/>
                                            </p:clrVal>
                                          </p:val>
                                        </p:tav>
                                      </p:tavLst>
                                    </p:anim>
                                    <p:set>
                                      <p:cBhvr>
                                        <p:cTn id="31" dur="80"/>
                                        <p:tgtEl>
                                          <p:spTgt spid="10">
                                            <p:txEl>
                                              <p:pRg st="4" end="4"/>
                                            </p:txEl>
                                          </p:spTgt>
                                        </p:tgtEl>
                                        <p:attrNameLst>
                                          <p:attrName>fill.type</p:attrName>
                                        </p:attrNameLst>
                                      </p:cBhvr>
                                      <p:to>
                                        <p:strVal val="solid"/>
                                      </p:to>
                                    </p:set>
                                  </p:childTnLst>
                                </p:cTn>
                              </p:par>
                              <p:par>
                                <p:cTn id="32" presetID="27" presetClass="entr" presetSubtype="0" fill="hold" nodeType="withEffect">
                                  <p:stCondLst>
                                    <p:cond delay="0"/>
                                  </p:stCondLst>
                                  <p:iterate type="lt">
                                    <p:tmPct val="50000"/>
                                  </p:iterate>
                                  <p:childTnLst>
                                    <p:set>
                                      <p:cBhvr>
                                        <p:cTn id="33" dur="1" fill="hold">
                                          <p:stCondLst>
                                            <p:cond delay="0"/>
                                          </p:stCondLst>
                                        </p:cTn>
                                        <p:tgtEl>
                                          <p:spTgt spid="10">
                                            <p:txEl>
                                              <p:pRg st="5" end="5"/>
                                            </p:txEl>
                                          </p:spTgt>
                                        </p:tgtEl>
                                        <p:attrNameLst>
                                          <p:attrName>style.visibility</p:attrName>
                                        </p:attrNameLst>
                                      </p:cBhvr>
                                      <p:to>
                                        <p:strVal val="visible"/>
                                      </p:to>
                                    </p:set>
                                    <p:anim calcmode="discrete" valueType="clr">
                                      <p:cBhvr override="childStyle">
                                        <p:cTn id="34" dur="80"/>
                                        <p:tgtEl>
                                          <p:spTgt spid="10">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0">
                                            <p:txEl>
                                              <p:pRg st="5" end="5"/>
                                            </p:txEl>
                                          </p:spTgt>
                                        </p:tgtEl>
                                        <p:attrNameLst>
                                          <p:attrName>fillcolor</p:attrName>
                                        </p:attrNameLst>
                                      </p:cBhvr>
                                      <p:tavLst>
                                        <p:tav tm="0">
                                          <p:val>
                                            <p:clrVal>
                                              <a:schemeClr val="accent2"/>
                                            </p:clrVal>
                                          </p:val>
                                        </p:tav>
                                        <p:tav tm="50000">
                                          <p:val>
                                            <p:clrVal>
                                              <a:schemeClr val="hlink"/>
                                            </p:clrVal>
                                          </p:val>
                                        </p:tav>
                                      </p:tavLst>
                                    </p:anim>
                                    <p:set>
                                      <p:cBhvr>
                                        <p:cTn id="36" dur="80"/>
                                        <p:tgtEl>
                                          <p:spTgt spid="10">
                                            <p:txEl>
                                              <p:pRg st="5" end="5"/>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10">
                                            <p:txEl>
                                              <p:pRg st="6" end="6"/>
                                            </p:txEl>
                                          </p:spTgt>
                                        </p:tgtEl>
                                        <p:attrNameLst>
                                          <p:attrName>style.visibility</p:attrName>
                                        </p:attrNameLst>
                                      </p:cBhvr>
                                      <p:to>
                                        <p:strVal val="visible"/>
                                      </p:to>
                                    </p:set>
                                    <p:anim calcmode="discrete" valueType="clr">
                                      <p:cBhvr override="childStyle">
                                        <p:cTn id="41" dur="80"/>
                                        <p:tgtEl>
                                          <p:spTgt spid="10">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0">
                                            <p:txEl>
                                              <p:pRg st="6" end="6"/>
                                            </p:txEl>
                                          </p:spTgt>
                                        </p:tgtEl>
                                        <p:attrNameLst>
                                          <p:attrName>fillcolor</p:attrName>
                                        </p:attrNameLst>
                                      </p:cBhvr>
                                      <p:tavLst>
                                        <p:tav tm="0">
                                          <p:val>
                                            <p:clrVal>
                                              <a:schemeClr val="accent2"/>
                                            </p:clrVal>
                                          </p:val>
                                        </p:tav>
                                        <p:tav tm="50000">
                                          <p:val>
                                            <p:clrVal>
                                              <a:schemeClr val="hlink"/>
                                            </p:clrVal>
                                          </p:val>
                                        </p:tav>
                                      </p:tavLst>
                                    </p:anim>
                                    <p:set>
                                      <p:cBhvr>
                                        <p:cTn id="43" dur="80"/>
                                        <p:tgtEl>
                                          <p:spTgt spid="10">
                                            <p:txEl>
                                              <p:pRg st="6" end="6"/>
                                            </p:txEl>
                                          </p:spTgt>
                                        </p:tgtEl>
                                        <p:attrNameLst>
                                          <p:attrName>fill.type</p:attrName>
                                        </p:attrNameLst>
                                      </p:cBhvr>
                                      <p:to>
                                        <p:strVal val="solid"/>
                                      </p:to>
                                    </p:set>
                                  </p:childTnLst>
                                </p:cTn>
                              </p:par>
                              <p:par>
                                <p:cTn id="44" presetID="27" presetClass="entr" presetSubtype="0" fill="hold" nodeType="withEffect">
                                  <p:stCondLst>
                                    <p:cond delay="0"/>
                                  </p:stCondLst>
                                  <p:iterate type="lt">
                                    <p:tmPct val="50000"/>
                                  </p:iterate>
                                  <p:childTnLst>
                                    <p:set>
                                      <p:cBhvr>
                                        <p:cTn id="45" dur="1" fill="hold">
                                          <p:stCondLst>
                                            <p:cond delay="0"/>
                                          </p:stCondLst>
                                        </p:cTn>
                                        <p:tgtEl>
                                          <p:spTgt spid="10">
                                            <p:txEl>
                                              <p:pRg st="7" end="7"/>
                                            </p:txEl>
                                          </p:spTgt>
                                        </p:tgtEl>
                                        <p:attrNameLst>
                                          <p:attrName>style.visibility</p:attrName>
                                        </p:attrNameLst>
                                      </p:cBhvr>
                                      <p:to>
                                        <p:strVal val="visible"/>
                                      </p:to>
                                    </p:set>
                                    <p:anim calcmode="discrete" valueType="clr">
                                      <p:cBhvr override="childStyle">
                                        <p:cTn id="46" dur="80"/>
                                        <p:tgtEl>
                                          <p:spTgt spid="10">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0">
                                            <p:txEl>
                                              <p:pRg st="7" end="7"/>
                                            </p:txEl>
                                          </p:spTgt>
                                        </p:tgtEl>
                                        <p:attrNameLst>
                                          <p:attrName>fillcolor</p:attrName>
                                        </p:attrNameLst>
                                      </p:cBhvr>
                                      <p:tavLst>
                                        <p:tav tm="0">
                                          <p:val>
                                            <p:clrVal>
                                              <a:schemeClr val="accent2"/>
                                            </p:clrVal>
                                          </p:val>
                                        </p:tav>
                                        <p:tav tm="50000">
                                          <p:val>
                                            <p:clrVal>
                                              <a:schemeClr val="hlink"/>
                                            </p:clrVal>
                                          </p:val>
                                        </p:tav>
                                      </p:tavLst>
                                    </p:anim>
                                    <p:set>
                                      <p:cBhvr>
                                        <p:cTn id="48" dur="80"/>
                                        <p:tgtEl>
                                          <p:spTgt spid="10">
                                            <p:txEl>
                                              <p:pRg st="7" end="7"/>
                                            </p:txEl>
                                          </p:spTgt>
                                        </p:tgtEl>
                                        <p:attrNameLst>
                                          <p:attrName>fill.type</p:attrName>
                                        </p:attrNameLst>
                                      </p:cBhvr>
                                      <p:to>
                                        <p:strVal val="solid"/>
                                      </p:to>
                                    </p:set>
                                  </p:childTnLst>
                                </p:cTn>
                              </p:par>
                              <p:par>
                                <p:cTn id="49" presetID="27" presetClass="entr" presetSubtype="0" fill="hold" nodeType="withEffect">
                                  <p:stCondLst>
                                    <p:cond delay="0"/>
                                  </p:stCondLst>
                                  <p:iterate type="lt">
                                    <p:tmPct val="50000"/>
                                  </p:iterate>
                                  <p:childTnLst>
                                    <p:set>
                                      <p:cBhvr>
                                        <p:cTn id="50" dur="1" fill="hold">
                                          <p:stCondLst>
                                            <p:cond delay="0"/>
                                          </p:stCondLst>
                                        </p:cTn>
                                        <p:tgtEl>
                                          <p:spTgt spid="10">
                                            <p:txEl>
                                              <p:pRg st="8" end="8"/>
                                            </p:txEl>
                                          </p:spTgt>
                                        </p:tgtEl>
                                        <p:attrNameLst>
                                          <p:attrName>style.visibility</p:attrName>
                                        </p:attrNameLst>
                                      </p:cBhvr>
                                      <p:to>
                                        <p:strVal val="visible"/>
                                      </p:to>
                                    </p:set>
                                    <p:anim calcmode="discrete" valueType="clr">
                                      <p:cBhvr override="childStyle">
                                        <p:cTn id="51" dur="80"/>
                                        <p:tgtEl>
                                          <p:spTgt spid="10">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0">
                                            <p:txEl>
                                              <p:pRg st="8" end="8"/>
                                            </p:txEl>
                                          </p:spTgt>
                                        </p:tgtEl>
                                        <p:attrNameLst>
                                          <p:attrName>fillcolor</p:attrName>
                                        </p:attrNameLst>
                                      </p:cBhvr>
                                      <p:tavLst>
                                        <p:tav tm="0">
                                          <p:val>
                                            <p:clrVal>
                                              <a:schemeClr val="accent2"/>
                                            </p:clrVal>
                                          </p:val>
                                        </p:tav>
                                        <p:tav tm="50000">
                                          <p:val>
                                            <p:clrVal>
                                              <a:schemeClr val="hlink"/>
                                            </p:clrVal>
                                          </p:val>
                                        </p:tav>
                                      </p:tavLst>
                                    </p:anim>
                                    <p:set>
                                      <p:cBhvr>
                                        <p:cTn id="53" dur="80"/>
                                        <p:tgtEl>
                                          <p:spTgt spid="10">
                                            <p:txEl>
                                              <p:pRg st="8" end="8"/>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10">
                                            <p:txEl>
                                              <p:pRg st="11" end="11"/>
                                            </p:txEl>
                                          </p:spTgt>
                                        </p:tgtEl>
                                        <p:attrNameLst>
                                          <p:attrName>style.visibility</p:attrName>
                                        </p:attrNameLst>
                                      </p:cBhvr>
                                      <p:to>
                                        <p:strVal val="visible"/>
                                      </p:to>
                                    </p:set>
                                    <p:anim calcmode="discrete" valueType="clr">
                                      <p:cBhvr override="childStyle">
                                        <p:cTn id="58" dur="80"/>
                                        <p:tgtEl>
                                          <p:spTgt spid="10">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0">
                                            <p:txEl>
                                              <p:pRg st="11" end="11"/>
                                            </p:txEl>
                                          </p:spTgt>
                                        </p:tgtEl>
                                        <p:attrNameLst>
                                          <p:attrName>fillcolor</p:attrName>
                                        </p:attrNameLst>
                                      </p:cBhvr>
                                      <p:tavLst>
                                        <p:tav tm="0">
                                          <p:val>
                                            <p:clrVal>
                                              <a:schemeClr val="accent2"/>
                                            </p:clrVal>
                                          </p:val>
                                        </p:tav>
                                        <p:tav tm="50000">
                                          <p:val>
                                            <p:clrVal>
                                              <a:schemeClr val="hlink"/>
                                            </p:clrVal>
                                          </p:val>
                                        </p:tav>
                                      </p:tavLst>
                                    </p:anim>
                                    <p:set>
                                      <p:cBhvr>
                                        <p:cTn id="60" dur="80"/>
                                        <p:tgtEl>
                                          <p:spTgt spid="10">
                                            <p:txEl>
                                              <p:pRg st="11" end="11"/>
                                            </p:txEl>
                                          </p:spTgt>
                                        </p:tgtEl>
                                        <p:attrNameLst>
                                          <p:attrName>fill.type</p:attrName>
                                        </p:attrNameLst>
                                      </p:cBhvr>
                                      <p:to>
                                        <p:strVal val="solid"/>
                                      </p:to>
                                    </p:set>
                                  </p:childTnLst>
                                </p:cTn>
                              </p:par>
                              <p:par>
                                <p:cTn id="61" presetID="27" presetClass="entr" presetSubtype="0" fill="hold" nodeType="withEffect">
                                  <p:stCondLst>
                                    <p:cond delay="0"/>
                                  </p:stCondLst>
                                  <p:iterate type="lt">
                                    <p:tmPct val="50000"/>
                                  </p:iterate>
                                  <p:childTnLst>
                                    <p:set>
                                      <p:cBhvr>
                                        <p:cTn id="62" dur="1" fill="hold">
                                          <p:stCondLst>
                                            <p:cond delay="0"/>
                                          </p:stCondLst>
                                        </p:cTn>
                                        <p:tgtEl>
                                          <p:spTgt spid="10">
                                            <p:txEl>
                                              <p:pRg st="12" end="12"/>
                                            </p:txEl>
                                          </p:spTgt>
                                        </p:tgtEl>
                                        <p:attrNameLst>
                                          <p:attrName>style.visibility</p:attrName>
                                        </p:attrNameLst>
                                      </p:cBhvr>
                                      <p:to>
                                        <p:strVal val="visible"/>
                                      </p:to>
                                    </p:set>
                                    <p:anim calcmode="discrete" valueType="clr">
                                      <p:cBhvr override="childStyle">
                                        <p:cTn id="63" dur="80"/>
                                        <p:tgtEl>
                                          <p:spTgt spid="10">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
                                            <p:txEl>
                                              <p:pRg st="12" end="12"/>
                                            </p:txEl>
                                          </p:spTgt>
                                        </p:tgtEl>
                                        <p:attrNameLst>
                                          <p:attrName>fillcolor</p:attrName>
                                        </p:attrNameLst>
                                      </p:cBhvr>
                                      <p:tavLst>
                                        <p:tav tm="0">
                                          <p:val>
                                            <p:clrVal>
                                              <a:schemeClr val="accent2"/>
                                            </p:clrVal>
                                          </p:val>
                                        </p:tav>
                                        <p:tav tm="50000">
                                          <p:val>
                                            <p:clrVal>
                                              <a:schemeClr val="hlink"/>
                                            </p:clrVal>
                                          </p:val>
                                        </p:tav>
                                      </p:tavLst>
                                    </p:anim>
                                    <p:set>
                                      <p:cBhvr>
                                        <p:cTn id="65" dur="80"/>
                                        <p:tgtEl>
                                          <p:spTgt spid="10">
                                            <p:txEl>
                                              <p:pRg st="12" end="12"/>
                                            </p:txEl>
                                          </p:spTgt>
                                        </p:tgtEl>
                                        <p:attrNameLst>
                                          <p:attrName>fill.type</p:attrName>
                                        </p:attrNameLst>
                                      </p:cBhvr>
                                      <p:to>
                                        <p:strVal val="solid"/>
                                      </p:to>
                                    </p:set>
                                  </p:childTnLst>
                                </p:cTn>
                              </p:par>
                              <p:par>
                                <p:cTn id="66" presetID="27" presetClass="entr" presetSubtype="0" fill="hold" nodeType="withEffect">
                                  <p:stCondLst>
                                    <p:cond delay="0"/>
                                  </p:stCondLst>
                                  <p:iterate type="lt">
                                    <p:tmPct val="50000"/>
                                  </p:iterate>
                                  <p:childTnLst>
                                    <p:set>
                                      <p:cBhvr>
                                        <p:cTn id="67" dur="1" fill="hold">
                                          <p:stCondLst>
                                            <p:cond delay="0"/>
                                          </p:stCondLst>
                                        </p:cTn>
                                        <p:tgtEl>
                                          <p:spTgt spid="10">
                                            <p:txEl>
                                              <p:pRg st="13" end="13"/>
                                            </p:txEl>
                                          </p:spTgt>
                                        </p:tgtEl>
                                        <p:attrNameLst>
                                          <p:attrName>style.visibility</p:attrName>
                                        </p:attrNameLst>
                                      </p:cBhvr>
                                      <p:to>
                                        <p:strVal val="visible"/>
                                      </p:to>
                                    </p:set>
                                    <p:anim calcmode="discrete" valueType="clr">
                                      <p:cBhvr override="childStyle">
                                        <p:cTn id="68" dur="80"/>
                                        <p:tgtEl>
                                          <p:spTgt spid="10">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0">
                                            <p:txEl>
                                              <p:pRg st="13" end="13"/>
                                            </p:txEl>
                                          </p:spTgt>
                                        </p:tgtEl>
                                        <p:attrNameLst>
                                          <p:attrName>fillcolor</p:attrName>
                                        </p:attrNameLst>
                                      </p:cBhvr>
                                      <p:tavLst>
                                        <p:tav tm="0">
                                          <p:val>
                                            <p:clrVal>
                                              <a:schemeClr val="accent2"/>
                                            </p:clrVal>
                                          </p:val>
                                        </p:tav>
                                        <p:tav tm="50000">
                                          <p:val>
                                            <p:clrVal>
                                              <a:schemeClr val="hlink"/>
                                            </p:clrVal>
                                          </p:val>
                                        </p:tav>
                                      </p:tavLst>
                                    </p:anim>
                                    <p:set>
                                      <p:cBhvr>
                                        <p:cTn id="70" dur="80"/>
                                        <p:tgtEl>
                                          <p:spTgt spid="10">
                                            <p:txEl>
                                              <p:pRg st="13" end="13"/>
                                            </p:tx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10">
                                            <p:txEl>
                                              <p:pRg st="14" end="14"/>
                                            </p:txEl>
                                          </p:spTgt>
                                        </p:tgtEl>
                                        <p:attrNameLst>
                                          <p:attrName>style.visibility</p:attrName>
                                        </p:attrNameLst>
                                      </p:cBhvr>
                                      <p:to>
                                        <p:strVal val="visible"/>
                                      </p:to>
                                    </p:set>
                                    <p:anim calcmode="discrete" valueType="clr">
                                      <p:cBhvr override="childStyle">
                                        <p:cTn id="75" dur="80"/>
                                        <p:tgtEl>
                                          <p:spTgt spid="10">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0">
                                            <p:txEl>
                                              <p:pRg st="14" end="14"/>
                                            </p:txEl>
                                          </p:spTgt>
                                        </p:tgtEl>
                                        <p:attrNameLst>
                                          <p:attrName>fillcolor</p:attrName>
                                        </p:attrNameLst>
                                      </p:cBhvr>
                                      <p:tavLst>
                                        <p:tav tm="0">
                                          <p:val>
                                            <p:clrVal>
                                              <a:schemeClr val="accent2"/>
                                            </p:clrVal>
                                          </p:val>
                                        </p:tav>
                                        <p:tav tm="50000">
                                          <p:val>
                                            <p:clrVal>
                                              <a:schemeClr val="hlink"/>
                                            </p:clrVal>
                                          </p:val>
                                        </p:tav>
                                      </p:tavLst>
                                    </p:anim>
                                    <p:set>
                                      <p:cBhvr>
                                        <p:cTn id="77" dur="80"/>
                                        <p:tgtEl>
                                          <p:spTgt spid="10">
                                            <p:txEl>
                                              <p:pRg st="14" end="14"/>
                                            </p:txEl>
                                          </p:spTgt>
                                        </p:tgtEl>
                                        <p:attrNameLst>
                                          <p:attrName>fill.type</p:attrName>
                                        </p:attrNameLst>
                                      </p:cBhvr>
                                      <p:to>
                                        <p:strVal val="solid"/>
                                      </p:to>
                                    </p:set>
                                  </p:childTnLst>
                                </p:cTn>
                              </p:par>
                              <p:par>
                                <p:cTn id="78" presetID="27" presetClass="entr" presetSubtype="0" fill="hold" nodeType="withEffect">
                                  <p:stCondLst>
                                    <p:cond delay="0"/>
                                  </p:stCondLst>
                                  <p:iterate type="lt">
                                    <p:tmPct val="50000"/>
                                  </p:iterate>
                                  <p:childTnLst>
                                    <p:set>
                                      <p:cBhvr>
                                        <p:cTn id="79" dur="1" fill="hold">
                                          <p:stCondLst>
                                            <p:cond delay="0"/>
                                          </p:stCondLst>
                                        </p:cTn>
                                        <p:tgtEl>
                                          <p:spTgt spid="10">
                                            <p:txEl>
                                              <p:pRg st="15" end="15"/>
                                            </p:txEl>
                                          </p:spTgt>
                                        </p:tgtEl>
                                        <p:attrNameLst>
                                          <p:attrName>style.visibility</p:attrName>
                                        </p:attrNameLst>
                                      </p:cBhvr>
                                      <p:to>
                                        <p:strVal val="visible"/>
                                      </p:to>
                                    </p:set>
                                    <p:anim calcmode="discrete" valueType="clr">
                                      <p:cBhvr override="childStyle">
                                        <p:cTn id="80" dur="80"/>
                                        <p:tgtEl>
                                          <p:spTgt spid="10">
                                            <p:txEl>
                                              <p:pRg st="15" end="1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0">
                                            <p:txEl>
                                              <p:pRg st="15" end="15"/>
                                            </p:txEl>
                                          </p:spTgt>
                                        </p:tgtEl>
                                        <p:attrNameLst>
                                          <p:attrName>fillcolor</p:attrName>
                                        </p:attrNameLst>
                                      </p:cBhvr>
                                      <p:tavLst>
                                        <p:tav tm="0">
                                          <p:val>
                                            <p:clrVal>
                                              <a:schemeClr val="accent2"/>
                                            </p:clrVal>
                                          </p:val>
                                        </p:tav>
                                        <p:tav tm="50000">
                                          <p:val>
                                            <p:clrVal>
                                              <a:schemeClr val="hlink"/>
                                            </p:clrVal>
                                          </p:val>
                                        </p:tav>
                                      </p:tavLst>
                                    </p:anim>
                                    <p:set>
                                      <p:cBhvr>
                                        <p:cTn id="82" dur="80"/>
                                        <p:tgtEl>
                                          <p:spTgt spid="10">
                                            <p:txEl>
                                              <p:pRg st="15" end="15"/>
                                            </p:txEl>
                                          </p:spTgt>
                                        </p:tgtEl>
                                        <p:attrNameLst>
                                          <p:attrName>fill.type</p:attrName>
                                        </p:attrNameLst>
                                      </p:cBhvr>
                                      <p:to>
                                        <p:strVal val="solid"/>
                                      </p:to>
                                    </p:set>
                                  </p:childTnLst>
                                </p:cTn>
                              </p:par>
                              <p:par>
                                <p:cTn id="83" presetID="27" presetClass="entr" presetSubtype="0" fill="hold" nodeType="withEffect">
                                  <p:stCondLst>
                                    <p:cond delay="0"/>
                                  </p:stCondLst>
                                  <p:iterate type="lt">
                                    <p:tmPct val="50000"/>
                                  </p:iterate>
                                  <p:childTnLst>
                                    <p:set>
                                      <p:cBhvr>
                                        <p:cTn id="84" dur="1" fill="hold">
                                          <p:stCondLst>
                                            <p:cond delay="0"/>
                                          </p:stCondLst>
                                        </p:cTn>
                                        <p:tgtEl>
                                          <p:spTgt spid="10">
                                            <p:txEl>
                                              <p:pRg st="16" end="16"/>
                                            </p:txEl>
                                          </p:spTgt>
                                        </p:tgtEl>
                                        <p:attrNameLst>
                                          <p:attrName>style.visibility</p:attrName>
                                        </p:attrNameLst>
                                      </p:cBhvr>
                                      <p:to>
                                        <p:strVal val="visible"/>
                                      </p:to>
                                    </p:set>
                                    <p:anim calcmode="discrete" valueType="clr">
                                      <p:cBhvr override="childStyle">
                                        <p:cTn id="85" dur="80"/>
                                        <p:tgtEl>
                                          <p:spTgt spid="10">
                                            <p:txEl>
                                              <p:pRg st="16" end="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10">
                                            <p:txEl>
                                              <p:pRg st="16" end="16"/>
                                            </p:txEl>
                                          </p:spTgt>
                                        </p:tgtEl>
                                        <p:attrNameLst>
                                          <p:attrName>fillcolor</p:attrName>
                                        </p:attrNameLst>
                                      </p:cBhvr>
                                      <p:tavLst>
                                        <p:tav tm="0">
                                          <p:val>
                                            <p:clrVal>
                                              <a:schemeClr val="accent2"/>
                                            </p:clrVal>
                                          </p:val>
                                        </p:tav>
                                        <p:tav tm="50000">
                                          <p:val>
                                            <p:clrVal>
                                              <a:schemeClr val="hlink"/>
                                            </p:clrVal>
                                          </p:val>
                                        </p:tav>
                                      </p:tavLst>
                                    </p:anim>
                                    <p:set>
                                      <p:cBhvr>
                                        <p:cTn id="87" dur="80"/>
                                        <p:tgtEl>
                                          <p:spTgt spid="10">
                                            <p:txEl>
                                              <p:pRg st="16" end="16"/>
                                            </p:txEl>
                                          </p:spTgt>
                                        </p:tgtEl>
                                        <p:attrNameLst>
                                          <p:attrName>fill.type</p:attrName>
                                        </p:attrNameLst>
                                      </p:cBhvr>
                                      <p:to>
                                        <p:strVal val="solid"/>
                                      </p:to>
                                    </p:set>
                                  </p:childTnLst>
                                </p:cTn>
                              </p:par>
                            </p:childTnLst>
                          </p:cTn>
                        </p:par>
                      </p:childTnLst>
                    </p:cTn>
                  </p:par>
                  <p:par>
                    <p:cTn id="88" fill="hold">
                      <p:stCondLst>
                        <p:cond delay="indefinite"/>
                      </p:stCondLst>
                      <p:childTnLst>
                        <p:par>
                          <p:cTn id="89" fill="hold">
                            <p:stCondLst>
                              <p:cond delay="0"/>
                            </p:stCondLst>
                            <p:childTnLst>
                              <p:par>
                                <p:cTn id="90" presetID="27" presetClass="entr" presetSubtype="0" fill="hold" nodeType="clickEffect">
                                  <p:stCondLst>
                                    <p:cond delay="0"/>
                                  </p:stCondLst>
                                  <p:iterate type="lt">
                                    <p:tmPct val="50000"/>
                                  </p:iterate>
                                  <p:childTnLst>
                                    <p:set>
                                      <p:cBhvr>
                                        <p:cTn id="91" dur="1" fill="hold">
                                          <p:stCondLst>
                                            <p:cond delay="0"/>
                                          </p:stCondLst>
                                        </p:cTn>
                                        <p:tgtEl>
                                          <p:spTgt spid="10">
                                            <p:txEl>
                                              <p:pRg st="17" end="17"/>
                                            </p:txEl>
                                          </p:spTgt>
                                        </p:tgtEl>
                                        <p:attrNameLst>
                                          <p:attrName>style.visibility</p:attrName>
                                        </p:attrNameLst>
                                      </p:cBhvr>
                                      <p:to>
                                        <p:strVal val="visible"/>
                                      </p:to>
                                    </p:set>
                                    <p:anim calcmode="discrete" valueType="clr">
                                      <p:cBhvr override="childStyle">
                                        <p:cTn id="92" dur="80"/>
                                        <p:tgtEl>
                                          <p:spTgt spid="10">
                                            <p:txEl>
                                              <p:pRg st="17" end="1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10">
                                            <p:txEl>
                                              <p:pRg st="17" end="17"/>
                                            </p:txEl>
                                          </p:spTgt>
                                        </p:tgtEl>
                                        <p:attrNameLst>
                                          <p:attrName>fillcolor</p:attrName>
                                        </p:attrNameLst>
                                      </p:cBhvr>
                                      <p:tavLst>
                                        <p:tav tm="0">
                                          <p:val>
                                            <p:clrVal>
                                              <a:schemeClr val="accent2"/>
                                            </p:clrVal>
                                          </p:val>
                                        </p:tav>
                                        <p:tav tm="50000">
                                          <p:val>
                                            <p:clrVal>
                                              <a:schemeClr val="hlink"/>
                                            </p:clrVal>
                                          </p:val>
                                        </p:tav>
                                      </p:tavLst>
                                    </p:anim>
                                    <p:set>
                                      <p:cBhvr>
                                        <p:cTn id="94" dur="80"/>
                                        <p:tgtEl>
                                          <p:spTgt spid="10">
                                            <p:txEl>
                                              <p:pRg st="17" end="17"/>
                                            </p:txEl>
                                          </p:spTgt>
                                        </p:tgtEl>
                                        <p:attrNameLst>
                                          <p:attrName>fill.type</p:attrName>
                                        </p:attrNameLst>
                                      </p:cBhvr>
                                      <p:to>
                                        <p:strVal val="solid"/>
                                      </p:to>
                                    </p:set>
                                  </p:childTnLst>
                                </p:cTn>
                              </p:par>
                              <p:par>
                                <p:cTn id="95" presetID="27" presetClass="entr" presetSubtype="0" fill="hold" nodeType="withEffect">
                                  <p:stCondLst>
                                    <p:cond delay="0"/>
                                  </p:stCondLst>
                                  <p:iterate type="lt">
                                    <p:tmPct val="50000"/>
                                  </p:iterate>
                                  <p:childTnLst>
                                    <p:set>
                                      <p:cBhvr>
                                        <p:cTn id="96" dur="1" fill="hold">
                                          <p:stCondLst>
                                            <p:cond delay="0"/>
                                          </p:stCondLst>
                                        </p:cTn>
                                        <p:tgtEl>
                                          <p:spTgt spid="10">
                                            <p:txEl>
                                              <p:pRg st="18" end="18"/>
                                            </p:txEl>
                                          </p:spTgt>
                                        </p:tgtEl>
                                        <p:attrNameLst>
                                          <p:attrName>style.visibility</p:attrName>
                                        </p:attrNameLst>
                                      </p:cBhvr>
                                      <p:to>
                                        <p:strVal val="visible"/>
                                      </p:to>
                                    </p:set>
                                    <p:anim calcmode="discrete" valueType="clr">
                                      <p:cBhvr override="childStyle">
                                        <p:cTn id="97" dur="80"/>
                                        <p:tgtEl>
                                          <p:spTgt spid="10">
                                            <p:txEl>
                                              <p:pRg st="18" end="1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10">
                                            <p:txEl>
                                              <p:pRg st="18" end="18"/>
                                            </p:txEl>
                                          </p:spTgt>
                                        </p:tgtEl>
                                        <p:attrNameLst>
                                          <p:attrName>fillcolor</p:attrName>
                                        </p:attrNameLst>
                                      </p:cBhvr>
                                      <p:tavLst>
                                        <p:tav tm="0">
                                          <p:val>
                                            <p:clrVal>
                                              <a:schemeClr val="accent2"/>
                                            </p:clrVal>
                                          </p:val>
                                        </p:tav>
                                        <p:tav tm="50000">
                                          <p:val>
                                            <p:clrVal>
                                              <a:schemeClr val="hlink"/>
                                            </p:clrVal>
                                          </p:val>
                                        </p:tav>
                                      </p:tavLst>
                                    </p:anim>
                                    <p:set>
                                      <p:cBhvr>
                                        <p:cTn id="99" dur="80"/>
                                        <p:tgtEl>
                                          <p:spTgt spid="10">
                                            <p:txEl>
                                              <p:pRg st="18" end="18"/>
                                            </p:txEl>
                                          </p:spTgt>
                                        </p:tgtEl>
                                        <p:attrNameLst>
                                          <p:attrName>fill.type</p:attrName>
                                        </p:attrNameLst>
                                      </p:cBhvr>
                                      <p:to>
                                        <p:strVal val="solid"/>
                                      </p:to>
                                    </p:set>
                                  </p:childTnLst>
                                </p:cTn>
                              </p:par>
                              <p:par>
                                <p:cTn id="100" presetID="27" presetClass="entr" presetSubtype="0" fill="hold" nodeType="withEffect">
                                  <p:stCondLst>
                                    <p:cond delay="0"/>
                                  </p:stCondLst>
                                  <p:iterate type="lt">
                                    <p:tmPct val="50000"/>
                                  </p:iterate>
                                  <p:childTnLst>
                                    <p:set>
                                      <p:cBhvr>
                                        <p:cTn id="101" dur="1" fill="hold">
                                          <p:stCondLst>
                                            <p:cond delay="0"/>
                                          </p:stCondLst>
                                        </p:cTn>
                                        <p:tgtEl>
                                          <p:spTgt spid="10">
                                            <p:txEl>
                                              <p:pRg st="19" end="19"/>
                                            </p:txEl>
                                          </p:spTgt>
                                        </p:tgtEl>
                                        <p:attrNameLst>
                                          <p:attrName>style.visibility</p:attrName>
                                        </p:attrNameLst>
                                      </p:cBhvr>
                                      <p:to>
                                        <p:strVal val="visible"/>
                                      </p:to>
                                    </p:set>
                                    <p:anim calcmode="discrete" valueType="clr">
                                      <p:cBhvr override="childStyle">
                                        <p:cTn id="102" dur="80"/>
                                        <p:tgtEl>
                                          <p:spTgt spid="10">
                                            <p:txEl>
                                              <p:pRg st="19" end="1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3" dur="80"/>
                                        <p:tgtEl>
                                          <p:spTgt spid="10">
                                            <p:txEl>
                                              <p:pRg st="19" end="19"/>
                                            </p:txEl>
                                          </p:spTgt>
                                        </p:tgtEl>
                                        <p:attrNameLst>
                                          <p:attrName>fillcolor</p:attrName>
                                        </p:attrNameLst>
                                      </p:cBhvr>
                                      <p:tavLst>
                                        <p:tav tm="0">
                                          <p:val>
                                            <p:clrVal>
                                              <a:schemeClr val="accent2"/>
                                            </p:clrVal>
                                          </p:val>
                                        </p:tav>
                                        <p:tav tm="50000">
                                          <p:val>
                                            <p:clrVal>
                                              <a:schemeClr val="hlink"/>
                                            </p:clrVal>
                                          </p:val>
                                        </p:tav>
                                      </p:tavLst>
                                    </p:anim>
                                    <p:set>
                                      <p:cBhvr>
                                        <p:cTn id="104" dur="80"/>
                                        <p:tgtEl>
                                          <p:spTgt spid="10">
                                            <p:txEl>
                                              <p:pRg st="19" end="1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
        <p:nvSpPr>
          <p:cNvPr id="15363"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5364" name="TextBox 12"/>
          <p:cNvSpPr txBox="1">
            <a:spLocks noChangeArrowheads="1"/>
          </p:cNvSpPr>
          <p:nvPr/>
        </p:nvSpPr>
        <p:spPr bwMode="auto">
          <a:xfrm>
            <a:off x="214313" y="214313"/>
            <a:ext cx="678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solidFill>
                  <a:srgbClr val="669900"/>
                </a:solidFill>
                <a:latin typeface="Gill Sans MT" pitchFamily="34" charset="0"/>
              </a:rPr>
              <a:t>Micro-renewable Energy Solutions</a:t>
            </a:r>
            <a:endParaRPr lang="en-US" sz="3200" b="1">
              <a:solidFill>
                <a:srgbClr val="669900"/>
              </a:solidFill>
              <a:latin typeface="Gill Sans MT"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5113" y="704850"/>
            <a:ext cx="8358187" cy="708025"/>
          </a:xfrm>
          <a:prstGeom prst="rect">
            <a:avLst/>
          </a:prstGeom>
          <a:noFill/>
        </p:spPr>
        <p:txBody>
          <a:bodyPr>
            <a:spAutoFit/>
          </a:bodyPr>
          <a:lstStyle/>
          <a:p>
            <a:pPr fontAlgn="auto">
              <a:spcBef>
                <a:spcPts val="0"/>
              </a:spcBef>
              <a:spcAft>
                <a:spcPts val="0"/>
              </a:spcAft>
              <a:defRPr/>
            </a:pPr>
            <a:r>
              <a:rPr lang="en-GB" sz="2000" b="1" dirty="0">
                <a:solidFill>
                  <a:schemeClr val="bg1">
                    <a:lumMod val="50000"/>
                  </a:schemeClr>
                </a:solidFill>
                <a:latin typeface="Gill Sans MT" pitchFamily="34" charset="0"/>
              </a:rPr>
              <a:t>Broad range of products to call on in designing solutions appropriate to client, dwelling and site requirements </a:t>
            </a:r>
          </a:p>
        </p:txBody>
      </p:sp>
      <p:sp>
        <p:nvSpPr>
          <p:cNvPr id="13"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5368" name="Picture 17"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12875"/>
            <a:ext cx="8739187"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1520" y="1484784"/>
            <a:ext cx="4320480" cy="1446550"/>
          </a:xfrm>
          <a:prstGeom prst="rect">
            <a:avLst/>
          </a:prstGeom>
          <a:noFill/>
        </p:spPr>
        <p:txBody>
          <a:bodyPr numCol="2">
            <a:spAutoFit/>
          </a:bodyPr>
          <a:lstStyle/>
          <a:p>
            <a:pPr fontAlgn="auto">
              <a:spcBef>
                <a:spcPts val="0"/>
              </a:spcBef>
              <a:spcAft>
                <a:spcPts val="0"/>
              </a:spcAft>
              <a:defRPr/>
            </a:pPr>
            <a:r>
              <a:rPr lang="en-GB" sz="1100" dirty="0">
                <a:latin typeface="Gill Sans MT" pitchFamily="34" charset="0"/>
              </a:rPr>
              <a:t>SOLAR THERMAL PANEL</a:t>
            </a:r>
          </a:p>
          <a:p>
            <a:pPr fontAlgn="auto">
              <a:spcBef>
                <a:spcPts val="0"/>
              </a:spcBef>
              <a:spcAft>
                <a:spcPts val="0"/>
              </a:spcAft>
              <a:defRPr/>
            </a:pPr>
            <a:r>
              <a:rPr lang="en-GB" sz="1100" dirty="0">
                <a:latin typeface="Gill Sans MT" pitchFamily="34" charset="0"/>
              </a:rPr>
              <a:t>SOLAR PV PANEL</a:t>
            </a:r>
          </a:p>
          <a:p>
            <a:pPr fontAlgn="auto">
              <a:spcBef>
                <a:spcPts val="0"/>
              </a:spcBef>
              <a:spcAft>
                <a:spcPts val="0"/>
              </a:spcAft>
              <a:defRPr/>
            </a:pPr>
            <a:r>
              <a:rPr lang="en-GB" sz="1100" dirty="0">
                <a:latin typeface="Gill Sans MT" pitchFamily="34" charset="0"/>
              </a:rPr>
              <a:t>BIOMASS BOILER</a:t>
            </a:r>
          </a:p>
          <a:p>
            <a:pPr fontAlgn="auto">
              <a:spcBef>
                <a:spcPts val="0"/>
              </a:spcBef>
              <a:spcAft>
                <a:spcPts val="0"/>
              </a:spcAft>
              <a:defRPr/>
            </a:pPr>
            <a:r>
              <a:rPr lang="en-GB" sz="1100" dirty="0">
                <a:latin typeface="Gill Sans MT" pitchFamily="34" charset="0"/>
              </a:rPr>
              <a:t>WOOD-BURNING STOVES</a:t>
            </a:r>
          </a:p>
          <a:p>
            <a:pPr fontAlgn="auto">
              <a:spcBef>
                <a:spcPts val="0"/>
              </a:spcBef>
              <a:spcAft>
                <a:spcPts val="0"/>
              </a:spcAft>
              <a:defRPr/>
            </a:pPr>
            <a:r>
              <a:rPr lang="en-GB" sz="1100" dirty="0">
                <a:latin typeface="Gill Sans MT" pitchFamily="34" charset="0"/>
              </a:rPr>
              <a:t>UNDER FLOOR HEATING</a:t>
            </a:r>
          </a:p>
          <a:p>
            <a:pPr fontAlgn="auto">
              <a:spcBef>
                <a:spcPts val="0"/>
              </a:spcBef>
              <a:spcAft>
                <a:spcPts val="0"/>
              </a:spcAft>
              <a:defRPr/>
            </a:pPr>
            <a:r>
              <a:rPr lang="en-GB" sz="1100" dirty="0">
                <a:latin typeface="Gill Sans MT" pitchFamily="34" charset="0"/>
              </a:rPr>
              <a:t>HEAT RECOVERY VENTILATION</a:t>
            </a:r>
          </a:p>
          <a:p>
            <a:pPr fontAlgn="auto">
              <a:spcBef>
                <a:spcPts val="0"/>
              </a:spcBef>
              <a:spcAft>
                <a:spcPts val="0"/>
              </a:spcAft>
              <a:defRPr/>
            </a:pPr>
            <a:endParaRPr lang="en-GB" sz="1100" dirty="0">
              <a:latin typeface="Gill Sans MT" pitchFamily="34" charset="0"/>
            </a:endParaRPr>
          </a:p>
          <a:p>
            <a:pPr fontAlgn="auto">
              <a:spcBef>
                <a:spcPts val="0"/>
              </a:spcBef>
              <a:spcAft>
                <a:spcPts val="0"/>
              </a:spcAft>
              <a:defRPr/>
            </a:pPr>
            <a:endParaRPr lang="en-GB" sz="1100" dirty="0">
              <a:latin typeface="Gill Sans MT" pitchFamily="34" charset="0"/>
            </a:endParaRPr>
          </a:p>
          <a:p>
            <a:pPr fontAlgn="auto">
              <a:spcBef>
                <a:spcPts val="0"/>
              </a:spcBef>
              <a:spcAft>
                <a:spcPts val="0"/>
              </a:spcAft>
              <a:defRPr/>
            </a:pPr>
            <a:r>
              <a:rPr lang="en-GB" sz="1100" dirty="0">
                <a:latin typeface="Gill Sans MT" pitchFamily="34" charset="0"/>
              </a:rPr>
              <a:t>OUTDOOR AIR HEAT PUMP</a:t>
            </a:r>
          </a:p>
          <a:p>
            <a:pPr fontAlgn="auto">
              <a:spcBef>
                <a:spcPts val="0"/>
              </a:spcBef>
              <a:spcAft>
                <a:spcPts val="0"/>
              </a:spcAft>
              <a:defRPr/>
            </a:pPr>
            <a:r>
              <a:rPr lang="en-GB" sz="1100" dirty="0">
                <a:latin typeface="Gill Sans MT" pitchFamily="34" charset="0"/>
              </a:rPr>
              <a:t>GROUND SOURCE HEAT PUMP</a:t>
            </a:r>
          </a:p>
          <a:p>
            <a:pPr fontAlgn="auto">
              <a:spcBef>
                <a:spcPts val="0"/>
              </a:spcBef>
              <a:spcAft>
                <a:spcPts val="0"/>
              </a:spcAft>
              <a:defRPr/>
            </a:pPr>
            <a:r>
              <a:rPr lang="en-GB" sz="1100" dirty="0">
                <a:latin typeface="Gill Sans MT" pitchFamily="34" charset="0"/>
              </a:rPr>
              <a:t>BOREHOLE</a:t>
            </a:r>
          </a:p>
          <a:p>
            <a:pPr fontAlgn="auto">
              <a:spcBef>
                <a:spcPts val="0"/>
              </a:spcBef>
              <a:spcAft>
                <a:spcPts val="0"/>
              </a:spcAft>
              <a:defRPr/>
            </a:pPr>
            <a:r>
              <a:rPr lang="en-GB" sz="1100" dirty="0">
                <a:latin typeface="Gill Sans MT" pitchFamily="34" charset="0"/>
              </a:rPr>
              <a:t>GROUND LOOP</a:t>
            </a:r>
          </a:p>
          <a:p>
            <a:pPr fontAlgn="auto">
              <a:spcBef>
                <a:spcPts val="0"/>
              </a:spcBef>
              <a:spcAft>
                <a:spcPts val="0"/>
              </a:spcAft>
              <a:defRPr/>
            </a:pPr>
            <a:r>
              <a:rPr lang="en-GB" sz="1100" dirty="0">
                <a:latin typeface="Gill Sans MT" pitchFamily="34" charset="0"/>
              </a:rPr>
              <a:t>WIND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6387" name="TextBox 8"/>
          <p:cNvSpPr txBox="1">
            <a:spLocks noChangeArrowheads="1"/>
          </p:cNvSpPr>
          <p:nvPr/>
        </p:nvSpPr>
        <p:spPr bwMode="auto">
          <a:xfrm>
            <a:off x="214313" y="214313"/>
            <a:ext cx="5500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Ground Source Heat Pump</a:t>
            </a:r>
            <a:endParaRPr lang="en-US" sz="3200" b="1">
              <a:solidFill>
                <a:srgbClr val="669900"/>
              </a:solidFill>
              <a:latin typeface="Gill Sans MT" pitchFamily="34" charset="0"/>
            </a:endParaRPr>
          </a:p>
        </p:txBody>
      </p:sp>
      <p:cxnSp>
        <p:nvCxnSpPr>
          <p:cNvPr id="13" name="Straight Connector 12"/>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16389" name="Picture 12" descr="Heat Energy Sources"/>
          <p:cNvPicPr>
            <a:picLocks noChangeAspect="1" noChangeArrowheads="1"/>
          </p:cNvPicPr>
          <p:nvPr/>
        </p:nvPicPr>
        <p:blipFill>
          <a:blip r:embed="rId3">
            <a:extLst>
              <a:ext uri="{28A0092B-C50C-407E-A947-70E740481C1C}">
                <a14:useLocalDpi xmlns:a14="http://schemas.microsoft.com/office/drawing/2010/main" val="0"/>
              </a:ext>
            </a:extLst>
          </a:blip>
          <a:srcRect l="6200" t="7520" b="8521"/>
          <a:stretch>
            <a:fillRect/>
          </a:stretch>
        </p:blipFill>
        <p:spPr bwMode="auto">
          <a:xfrm>
            <a:off x="357188" y="928688"/>
            <a:ext cx="8015287"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7"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639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975" y="4500563"/>
            <a:ext cx="362743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7411" name="TextBox 8"/>
          <p:cNvSpPr txBox="1">
            <a:spLocks noChangeArrowheads="1"/>
          </p:cNvSpPr>
          <p:nvPr/>
        </p:nvSpPr>
        <p:spPr bwMode="auto">
          <a:xfrm>
            <a:off x="214313" y="214313"/>
            <a:ext cx="5500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Ground Source Heat Pump</a:t>
            </a:r>
            <a:endParaRPr lang="en-US" sz="3200" b="1">
              <a:solidFill>
                <a:srgbClr val="669900"/>
              </a:solidFill>
              <a:latin typeface="Gill Sans MT" pitchFamily="34" charset="0"/>
            </a:endParaRPr>
          </a:p>
        </p:txBody>
      </p:sp>
      <p:cxnSp>
        <p:nvCxnSpPr>
          <p:cNvPr id="13" name="Straight Connector 12"/>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8202" name="TextBox 13"/>
          <p:cNvSpPr txBox="1">
            <a:spLocks noChangeArrowheads="1"/>
          </p:cNvSpPr>
          <p:nvPr/>
        </p:nvSpPr>
        <p:spPr bwMode="auto">
          <a:xfrm>
            <a:off x="214313" y="2286000"/>
            <a:ext cx="4572000" cy="3724275"/>
          </a:xfrm>
          <a:prstGeom prst="rect">
            <a:avLst/>
          </a:prstGeom>
          <a:noFill/>
          <a:ln w="9525">
            <a:noFill/>
            <a:miter lim="800000"/>
            <a:headEnd/>
            <a:tailEnd/>
          </a:ln>
        </p:spPr>
        <p:txBody>
          <a:bodyPr>
            <a:spAutoFit/>
          </a:bodyPr>
          <a:lstStyle/>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Weather compensated heating system     </a:t>
            </a:r>
          </a:p>
          <a:p>
            <a:pPr fontAlgn="auto">
              <a:spcBef>
                <a:spcPts val="0"/>
              </a:spcBef>
              <a:spcAft>
                <a:spcPts val="0"/>
              </a:spcAft>
              <a:defRPr/>
            </a:pPr>
            <a:r>
              <a:rPr lang="en-GB" dirty="0">
                <a:solidFill>
                  <a:schemeClr val="tx1">
                    <a:lumMod val="50000"/>
                    <a:lumOff val="50000"/>
                  </a:schemeClr>
                </a:solidFill>
                <a:latin typeface="Gill Sans MT" pitchFamily="34" charset="0"/>
              </a:rPr>
              <a:t>   maintaining a constant indoor   </a:t>
            </a:r>
          </a:p>
          <a:p>
            <a:pPr fontAlgn="auto">
              <a:spcBef>
                <a:spcPts val="0"/>
              </a:spcBef>
              <a:spcAft>
                <a:spcPts val="600"/>
              </a:spcAft>
              <a:defRPr/>
            </a:pPr>
            <a:r>
              <a:rPr lang="en-GB" dirty="0">
                <a:solidFill>
                  <a:schemeClr val="tx1">
                    <a:lumMod val="50000"/>
                    <a:lumOff val="50000"/>
                  </a:schemeClr>
                </a:solidFill>
                <a:latin typeface="Gill Sans MT" pitchFamily="34" charset="0"/>
              </a:rPr>
              <a:t>   temperature 24/7</a:t>
            </a:r>
          </a:p>
          <a:p>
            <a:pPr fontAlgn="auto">
              <a:spcBef>
                <a:spcPts val="0"/>
              </a:spcBef>
              <a:spcAft>
                <a:spcPts val="0"/>
              </a:spcAft>
              <a:buFont typeface="Wingdings" pitchFamily="2" charset="2"/>
              <a:buChar char="§"/>
              <a:defRPr/>
            </a:pPr>
            <a:r>
              <a:rPr lang="fr-FR" dirty="0">
                <a:solidFill>
                  <a:schemeClr val="tx1">
                    <a:lumMod val="50000"/>
                    <a:lumOff val="50000"/>
                  </a:schemeClr>
                </a:solidFill>
                <a:latin typeface="Gill Sans MT" pitchFamily="34" charset="0"/>
              </a:rPr>
              <a:t>  Complete </a:t>
            </a:r>
            <a:r>
              <a:rPr lang="fr-FR" dirty="0" err="1">
                <a:solidFill>
                  <a:schemeClr val="tx1">
                    <a:lumMod val="50000"/>
                    <a:lumOff val="50000"/>
                  </a:schemeClr>
                </a:solidFill>
                <a:latin typeface="Gill Sans MT" pitchFamily="34" charset="0"/>
              </a:rPr>
              <a:t>heat</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pump</a:t>
            </a:r>
            <a:r>
              <a:rPr lang="fr-FR" dirty="0">
                <a:solidFill>
                  <a:schemeClr val="tx1">
                    <a:lumMod val="50000"/>
                    <a:lumOff val="50000"/>
                  </a:schemeClr>
                </a:solidFill>
                <a:latin typeface="Gill Sans MT" pitchFamily="34" charset="0"/>
              </a:rPr>
              <a:t> unit </a:t>
            </a:r>
            <a:r>
              <a:rPr lang="fr-FR" dirty="0" err="1">
                <a:solidFill>
                  <a:schemeClr val="tx1">
                    <a:lumMod val="50000"/>
                    <a:lumOff val="50000"/>
                  </a:schemeClr>
                </a:solidFill>
                <a:latin typeface="Gill Sans MT" pitchFamily="34" charset="0"/>
              </a:rPr>
              <a:t>with</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built</a:t>
            </a:r>
            <a:r>
              <a:rPr lang="fr-FR" dirty="0">
                <a:solidFill>
                  <a:schemeClr val="tx1">
                    <a:lumMod val="50000"/>
                    <a:lumOff val="50000"/>
                  </a:schemeClr>
                </a:solidFill>
                <a:latin typeface="Gill Sans MT" pitchFamily="34" charset="0"/>
              </a:rPr>
              <a:t>-in </a:t>
            </a:r>
          </a:p>
          <a:p>
            <a:pPr fontAlgn="auto">
              <a:spcBef>
                <a:spcPts val="0"/>
              </a:spcBef>
              <a:spcAft>
                <a:spcPts val="600"/>
              </a:spcAft>
              <a:defRPr/>
            </a:pPr>
            <a:r>
              <a:rPr lang="fr-FR" dirty="0">
                <a:solidFill>
                  <a:schemeClr val="tx1">
                    <a:lumMod val="50000"/>
                    <a:lumOff val="50000"/>
                  </a:schemeClr>
                </a:solidFill>
                <a:latin typeface="Gill Sans MT" pitchFamily="34" charset="0"/>
              </a:rPr>
              <a:t>   180 litre hot water </a:t>
            </a:r>
            <a:r>
              <a:rPr lang="fr-FR" dirty="0" err="1">
                <a:solidFill>
                  <a:schemeClr val="tx1">
                    <a:lumMod val="50000"/>
                    <a:lumOff val="50000"/>
                  </a:schemeClr>
                </a:solidFill>
                <a:latin typeface="Gill Sans MT" pitchFamily="34" charset="0"/>
              </a:rPr>
              <a:t>cylinder</a:t>
            </a:r>
            <a:r>
              <a:rPr lang="fr-FR" dirty="0">
                <a:solidFill>
                  <a:schemeClr val="tx1">
                    <a:lumMod val="50000"/>
                    <a:lumOff val="50000"/>
                  </a:schemeClr>
                </a:solidFill>
                <a:latin typeface="Gill Sans MT" pitchFamily="34" charset="0"/>
              </a:rPr>
              <a:t> </a:t>
            </a:r>
            <a:endParaRPr lang="sv-SE"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High level of efficiency offers energy</a:t>
            </a:r>
          </a:p>
          <a:p>
            <a:pPr fontAlgn="auto">
              <a:spcBef>
                <a:spcPts val="0"/>
              </a:spcBef>
              <a:spcAft>
                <a:spcPts val="0"/>
              </a:spcAft>
              <a:defRPr/>
            </a:pPr>
            <a:r>
              <a:rPr lang="en-GB" dirty="0">
                <a:solidFill>
                  <a:schemeClr val="tx1">
                    <a:lumMod val="50000"/>
                    <a:lumOff val="50000"/>
                  </a:schemeClr>
                </a:solidFill>
                <a:latin typeface="Gill Sans MT" pitchFamily="34" charset="0"/>
              </a:rPr>
              <a:t>    savings up to 75%</a:t>
            </a:r>
          </a:p>
          <a:p>
            <a:pPr fontAlgn="auto">
              <a:spcBef>
                <a:spcPts val="0"/>
              </a:spcBef>
              <a:spcAft>
                <a:spcPts val="0"/>
              </a:spcAft>
              <a:defRPr/>
            </a:pPr>
            <a:r>
              <a:rPr lang="en-GB" dirty="0">
                <a:solidFill>
                  <a:schemeClr val="tx1">
                    <a:lumMod val="50000"/>
                    <a:lumOff val="50000"/>
                  </a:schemeClr>
                </a:solidFill>
                <a:latin typeface="Gill Sans MT" pitchFamily="34" charset="0"/>
              </a:rPr>
              <a:t>    - Reducing carbon emissions</a:t>
            </a:r>
          </a:p>
          <a:p>
            <a:pPr fontAlgn="auto">
              <a:spcBef>
                <a:spcPts val="0"/>
              </a:spcBef>
              <a:spcAft>
                <a:spcPts val="600"/>
              </a:spcAft>
              <a:defRPr/>
            </a:pPr>
            <a:r>
              <a:rPr lang="en-GB" dirty="0">
                <a:solidFill>
                  <a:schemeClr val="tx1">
                    <a:lumMod val="50000"/>
                    <a:lumOff val="50000"/>
                  </a:schemeClr>
                </a:solidFill>
                <a:latin typeface="Gill Sans MT" pitchFamily="34" charset="0"/>
              </a:rPr>
              <a:t>    - Minimising heating bills </a:t>
            </a:r>
          </a:p>
          <a:p>
            <a:pPr fontAlgn="auto">
              <a:spcBef>
                <a:spcPts val="0"/>
              </a:spcBef>
              <a:spcAft>
                <a:spcPts val="600"/>
              </a:spcAft>
              <a:buFont typeface="Wingdings" pitchFamily="2" charset="2"/>
              <a:buChar char="§"/>
              <a:defRPr/>
            </a:pPr>
            <a:r>
              <a:rPr lang="en-GB" dirty="0">
                <a:solidFill>
                  <a:schemeClr val="tx1">
                    <a:lumMod val="50000"/>
                    <a:lumOff val="50000"/>
                  </a:schemeClr>
                </a:solidFill>
                <a:latin typeface="Gill Sans MT" pitchFamily="34" charset="0"/>
              </a:rPr>
              <a:t>  Soft start &amp; well sound proofed</a:t>
            </a:r>
          </a:p>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Complete heating system with</a:t>
            </a:r>
          </a:p>
          <a:p>
            <a:pPr fontAlgn="auto">
              <a:spcBef>
                <a:spcPts val="0"/>
              </a:spcBef>
              <a:spcAft>
                <a:spcPts val="600"/>
              </a:spcAft>
              <a:defRPr/>
            </a:pPr>
            <a:r>
              <a:rPr lang="en-GB" dirty="0">
                <a:solidFill>
                  <a:schemeClr val="tx1">
                    <a:lumMod val="50000"/>
                    <a:lumOff val="50000"/>
                  </a:schemeClr>
                </a:solidFill>
                <a:latin typeface="Gill Sans MT" pitchFamily="34" charset="0"/>
              </a:rPr>
              <a:t>    immersion back-up built in</a:t>
            </a:r>
            <a:endParaRPr lang="en-US" sz="2000" dirty="0">
              <a:solidFill>
                <a:srgbClr val="669900"/>
              </a:solidFill>
              <a:latin typeface="Gill Sans MT" pitchFamily="34" charset="0"/>
            </a:endParaRPr>
          </a:p>
        </p:txBody>
      </p:sp>
      <p:pic>
        <p:nvPicPr>
          <p:cNvPr id="17414" name="Picture 10" descr="F1240fl07 Hi Res.jpg"/>
          <p:cNvPicPr>
            <a:picLocks noChangeAspect="1"/>
          </p:cNvPicPr>
          <p:nvPr/>
        </p:nvPicPr>
        <p:blipFill>
          <a:blip r:embed="rId3">
            <a:extLst>
              <a:ext uri="{28A0092B-C50C-407E-A947-70E740481C1C}">
                <a14:useLocalDpi xmlns:a14="http://schemas.microsoft.com/office/drawing/2010/main" val="0"/>
              </a:ext>
            </a:extLst>
          </a:blip>
          <a:srcRect l="24469" t="11905" r="30850" b="10052"/>
          <a:stretch>
            <a:fillRect/>
          </a:stretch>
        </p:blipFill>
        <p:spPr bwMode="auto">
          <a:xfrm>
            <a:off x="7000875" y="571500"/>
            <a:ext cx="1928813"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7"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74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857250"/>
            <a:ext cx="248285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9"/>
          <p:cNvSpPr txBox="1">
            <a:spLocks noChangeArrowheads="1"/>
          </p:cNvSpPr>
          <p:nvPr/>
        </p:nvSpPr>
        <p:spPr bwMode="auto">
          <a:xfrm>
            <a:off x="285750" y="1071563"/>
            <a:ext cx="3857625" cy="923925"/>
          </a:xfrm>
          <a:prstGeom prst="rect">
            <a:avLst/>
          </a:prstGeom>
          <a:noFill/>
          <a:ln w="9525">
            <a:noFill/>
            <a:miter lim="800000"/>
            <a:headEnd/>
            <a:tailEnd/>
          </a:ln>
        </p:spPr>
        <p:txBody>
          <a:bodyPr>
            <a:spAutoFit/>
          </a:bodyPr>
          <a:lstStyle/>
          <a:p>
            <a:pPr fontAlgn="auto">
              <a:spcBef>
                <a:spcPts val="0"/>
              </a:spcBef>
              <a:spcAft>
                <a:spcPts val="0"/>
              </a:spcAft>
              <a:defRPr/>
            </a:pPr>
            <a:r>
              <a:rPr lang="fr-FR" b="1" dirty="0">
                <a:solidFill>
                  <a:schemeClr val="tx1">
                    <a:lumMod val="50000"/>
                    <a:lumOff val="50000"/>
                  </a:schemeClr>
                </a:solidFill>
                <a:latin typeface="Gill Sans MT" pitchFamily="34" charset="0"/>
              </a:rPr>
              <a:t>NIBE  F1245</a:t>
            </a:r>
          </a:p>
          <a:p>
            <a:pPr fontAlgn="auto">
              <a:spcBef>
                <a:spcPts val="0"/>
              </a:spcBef>
              <a:spcAft>
                <a:spcPts val="0"/>
              </a:spcAft>
              <a:defRPr/>
            </a:pPr>
            <a:r>
              <a:rPr lang="en-GB" dirty="0">
                <a:solidFill>
                  <a:schemeClr val="tx1">
                    <a:lumMod val="50000"/>
                    <a:lumOff val="50000"/>
                  </a:schemeClr>
                </a:solidFill>
                <a:latin typeface="Gill Sans MT" pitchFamily="34" charset="0"/>
              </a:rPr>
              <a:t>Heating and Hot Water</a:t>
            </a:r>
          </a:p>
          <a:p>
            <a:pPr fontAlgn="auto">
              <a:spcBef>
                <a:spcPts val="0"/>
              </a:spcBef>
              <a:spcAft>
                <a:spcPts val="0"/>
              </a:spcAft>
              <a:defRPr/>
            </a:pPr>
            <a:r>
              <a:rPr lang="en-GB" dirty="0">
                <a:solidFill>
                  <a:schemeClr val="tx1">
                    <a:lumMod val="50000"/>
                    <a:lumOff val="50000"/>
                  </a:schemeClr>
                </a:solidFill>
                <a:latin typeface="Gill Sans MT" pitchFamily="34" charset="0"/>
              </a:rPr>
              <a:t>5kW,  8kW &amp; 12kW single phase</a:t>
            </a:r>
            <a:endParaRPr lang="en-US" dirty="0">
              <a:solidFill>
                <a:schemeClr val="tx1">
                  <a:lumMod val="50000"/>
                  <a:lumOff val="50000"/>
                </a:schemeClr>
              </a:solidFill>
              <a:latin typeface="Gill Sans MT" pitchFamily="34" charset="0"/>
            </a:endParaRPr>
          </a:p>
        </p:txBody>
      </p:sp>
      <p:sp>
        <p:nvSpPr>
          <p:cNvPr id="15" name="Rectangle 14"/>
          <p:cNvSpPr/>
          <p:nvPr/>
        </p:nvSpPr>
        <p:spPr>
          <a:xfrm>
            <a:off x="4500563" y="1214438"/>
            <a:ext cx="857250" cy="2643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20"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descr="Outdoor_Air_Layout.jpg"/>
          <p:cNvPicPr>
            <a:picLocks noChangeAspect="1"/>
          </p:cNvPicPr>
          <p:nvPr/>
        </p:nvPicPr>
        <p:blipFill>
          <a:blip r:embed="rId3">
            <a:extLst>
              <a:ext uri="{28A0092B-C50C-407E-A947-70E740481C1C}">
                <a14:useLocalDpi xmlns:a14="http://schemas.microsoft.com/office/drawing/2010/main" val="0"/>
              </a:ext>
            </a:extLst>
          </a:blip>
          <a:srcRect l="14288" t="12196" b="20155"/>
          <a:stretch>
            <a:fillRect/>
          </a:stretch>
        </p:blipFill>
        <p:spPr bwMode="auto">
          <a:xfrm>
            <a:off x="2744788" y="642938"/>
            <a:ext cx="639921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8436" name="TextBox 8"/>
          <p:cNvSpPr txBox="1">
            <a:spLocks noChangeArrowheads="1"/>
          </p:cNvSpPr>
          <p:nvPr/>
        </p:nvSpPr>
        <p:spPr bwMode="auto">
          <a:xfrm>
            <a:off x="214313" y="214313"/>
            <a:ext cx="5214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Outdoor Air Heat Pump</a:t>
            </a:r>
            <a:endParaRPr lang="en-US" sz="3200" b="1">
              <a:solidFill>
                <a:srgbClr val="669900"/>
              </a:solidFill>
              <a:latin typeface="Gill Sans MT" pitchFamily="34" charset="0"/>
            </a:endParaRPr>
          </a:p>
        </p:txBody>
      </p:sp>
      <p:cxnSp>
        <p:nvCxnSpPr>
          <p:cNvPr id="11" name="Straight Connector 10"/>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4" name="TextBox 12"/>
          <p:cNvSpPr txBox="1">
            <a:spLocks noChangeArrowheads="1"/>
          </p:cNvSpPr>
          <p:nvPr/>
        </p:nvSpPr>
        <p:spPr bwMode="auto">
          <a:xfrm>
            <a:off x="214313" y="2071688"/>
            <a:ext cx="5500687" cy="4191000"/>
          </a:xfrm>
          <a:prstGeom prst="rect">
            <a:avLst/>
          </a:prstGeom>
          <a:noFill/>
          <a:ln w="9525">
            <a:noFill/>
            <a:miter lim="800000"/>
            <a:headEnd/>
            <a:tailEnd/>
          </a:ln>
        </p:spPr>
        <p:txBody>
          <a:bodyPr>
            <a:spAutoFit/>
          </a:bodyPr>
          <a:lstStyle/>
          <a:p>
            <a:pPr fontAlgn="auto">
              <a:spcBef>
                <a:spcPts val="0"/>
              </a:spcBef>
              <a:spcAft>
                <a:spcPts val="0"/>
              </a:spcAft>
              <a:defRPr/>
            </a:pPr>
            <a:endParaRPr lang="en-GB"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Outdoor air sucked in</a:t>
            </a:r>
          </a:p>
          <a:p>
            <a:pPr fontAlgn="auto">
              <a:spcBef>
                <a:spcPts val="0"/>
              </a:spcBef>
              <a:spcAft>
                <a:spcPts val="0"/>
              </a:spcAft>
              <a:defRPr/>
            </a:pPr>
            <a:r>
              <a:rPr lang="en-GB" dirty="0">
                <a:solidFill>
                  <a:schemeClr val="tx1">
                    <a:lumMod val="50000"/>
                    <a:lumOff val="50000"/>
                  </a:schemeClr>
                </a:solidFill>
                <a:latin typeface="Gill Sans MT" pitchFamily="34" charset="0"/>
              </a:rPr>
              <a:t>    over heat exchanger at the </a:t>
            </a:r>
          </a:p>
          <a:p>
            <a:pPr fontAlgn="auto">
              <a:spcBef>
                <a:spcPts val="0"/>
              </a:spcBef>
              <a:spcAft>
                <a:spcPts val="0"/>
              </a:spcAft>
              <a:defRPr/>
            </a:pPr>
            <a:r>
              <a:rPr lang="en-GB" dirty="0">
                <a:solidFill>
                  <a:schemeClr val="tx1">
                    <a:lumMod val="50000"/>
                    <a:lumOff val="50000"/>
                  </a:schemeClr>
                </a:solidFill>
                <a:latin typeface="Gill Sans MT" pitchFamily="34" charset="0"/>
              </a:rPr>
              <a:t>    back and heat is recovered</a:t>
            </a:r>
          </a:p>
          <a:p>
            <a:pPr fontAlgn="auto">
              <a:spcBef>
                <a:spcPts val="0"/>
              </a:spcBef>
              <a:spcAft>
                <a:spcPts val="0"/>
              </a:spcAft>
              <a:defRPr/>
            </a:pPr>
            <a:endParaRPr lang="en-GB" sz="10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Operates to -20°C</a:t>
            </a:r>
          </a:p>
          <a:p>
            <a:pPr fontAlgn="auto">
              <a:spcBef>
                <a:spcPts val="0"/>
              </a:spcBef>
              <a:spcAft>
                <a:spcPts val="0"/>
              </a:spcAft>
              <a:defRPr/>
            </a:pPr>
            <a:endParaRPr lang="en-GB" sz="10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Ideal where ground source difficult to install</a:t>
            </a:r>
          </a:p>
          <a:p>
            <a:pPr fontAlgn="auto">
              <a:spcBef>
                <a:spcPts val="0"/>
              </a:spcBef>
              <a:spcAft>
                <a:spcPts val="0"/>
              </a:spcAft>
              <a:defRPr/>
            </a:pPr>
            <a:endParaRPr lang="en-GB" sz="10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Positioning of the unit is important – cold air &amp; sound</a:t>
            </a:r>
          </a:p>
          <a:p>
            <a:pPr fontAlgn="auto">
              <a:spcBef>
                <a:spcPts val="0"/>
              </a:spcBef>
              <a:spcAft>
                <a:spcPts val="0"/>
              </a:spcAft>
              <a:defRPr/>
            </a:pPr>
            <a:r>
              <a:rPr lang="en-GB" sz="1000" dirty="0">
                <a:solidFill>
                  <a:schemeClr val="tx1">
                    <a:lumMod val="50000"/>
                    <a:lumOff val="50000"/>
                  </a:schemeClr>
                </a:solidFill>
                <a:latin typeface="Gill Sans MT" pitchFamily="34" charset="0"/>
              </a:rPr>
              <a:t> </a:t>
            </a:r>
          </a:p>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Ideal for heating upgrades</a:t>
            </a:r>
          </a:p>
          <a:p>
            <a:pPr fontAlgn="auto">
              <a:spcBef>
                <a:spcPts val="0"/>
              </a:spcBef>
              <a:spcAft>
                <a:spcPts val="0"/>
              </a:spcAft>
              <a:defRPr/>
            </a:pPr>
            <a:endParaRPr lang="en-GB" sz="10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Faster and less expensive installation</a:t>
            </a:r>
          </a:p>
          <a:p>
            <a:pPr fontAlgn="auto">
              <a:spcBef>
                <a:spcPts val="1000"/>
              </a:spcBef>
              <a:spcAft>
                <a:spcPts val="0"/>
              </a:spcAft>
              <a:buFont typeface="Wingdings" pitchFamily="2" charset="2"/>
              <a:buChar char="§"/>
              <a:defRPr/>
            </a:pPr>
            <a:r>
              <a:rPr lang="en-GB" dirty="0">
                <a:solidFill>
                  <a:schemeClr val="tx1">
                    <a:lumMod val="50000"/>
                    <a:lumOff val="50000"/>
                  </a:schemeClr>
                </a:solidFill>
                <a:latin typeface="Gill Sans MT" pitchFamily="34" charset="0"/>
              </a:rPr>
              <a:t>  Efficiency slightly less than ground source  </a:t>
            </a:r>
          </a:p>
          <a:p>
            <a:pPr fontAlgn="auto">
              <a:spcBef>
                <a:spcPts val="0"/>
              </a:spcBef>
              <a:spcAft>
                <a:spcPts val="0"/>
              </a:spcAft>
              <a:buFont typeface="Wingdings" pitchFamily="2" charset="2"/>
              <a:buChar char="§"/>
              <a:defRPr/>
            </a:pPr>
            <a:endParaRPr lang="en-GB" dirty="0">
              <a:solidFill>
                <a:schemeClr val="tx1">
                  <a:lumMod val="50000"/>
                  <a:lumOff val="50000"/>
                </a:schemeClr>
              </a:solidFill>
              <a:latin typeface="Gill Sans MT" pitchFamily="34" charset="0"/>
            </a:endParaRPr>
          </a:p>
          <a:p>
            <a:pPr fontAlgn="auto">
              <a:spcBef>
                <a:spcPts val="0"/>
              </a:spcBef>
              <a:spcAft>
                <a:spcPts val="0"/>
              </a:spcAft>
              <a:defRPr/>
            </a:pPr>
            <a:endParaRPr lang="en-GB" sz="1000" dirty="0">
              <a:solidFill>
                <a:schemeClr val="tx1">
                  <a:lumMod val="50000"/>
                  <a:lumOff val="50000"/>
                </a:schemeClr>
              </a:solidFill>
              <a:latin typeface="Gill Sans MT" pitchFamily="34" charset="0"/>
            </a:endParaRPr>
          </a:p>
        </p:txBody>
      </p:sp>
      <p:pic>
        <p:nvPicPr>
          <p:cNvPr id="18439" name="Picture 17"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8441" name="Picture 3"/>
          <p:cNvPicPr>
            <a:picLocks noChangeAspect="1" noChangeArrowheads="1"/>
          </p:cNvPicPr>
          <p:nvPr/>
        </p:nvPicPr>
        <p:blipFill>
          <a:blip r:embed="rId5">
            <a:extLst>
              <a:ext uri="{28A0092B-C50C-407E-A947-70E740481C1C}">
                <a14:useLocalDpi xmlns:a14="http://schemas.microsoft.com/office/drawing/2010/main" val="0"/>
              </a:ext>
            </a:extLst>
          </a:blip>
          <a:srcRect l="19894" r="26198" b="14098"/>
          <a:stretch>
            <a:fillRect/>
          </a:stretch>
        </p:blipFill>
        <p:spPr bwMode="auto">
          <a:xfrm>
            <a:off x="5715000" y="4000500"/>
            <a:ext cx="1630363"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descr="Z:\Ecoliving Company\MARKETING\PHOTOGRAPHS (work in progress)\Outdoor Air Heat Pumps\Rouken Glen\Rouken Glen Photos\OAHP_Rouken Glen.jpg"/>
          <p:cNvPicPr>
            <a:picLocks noChangeAspect="1" noChangeArrowheads="1"/>
          </p:cNvPicPr>
          <p:nvPr/>
        </p:nvPicPr>
        <p:blipFill>
          <a:blip r:embed="rId6">
            <a:extLst>
              <a:ext uri="{28A0092B-C50C-407E-A947-70E740481C1C}">
                <a14:useLocalDpi xmlns:a14="http://schemas.microsoft.com/office/drawing/2010/main" val="0"/>
              </a:ext>
            </a:extLst>
          </a:blip>
          <a:srcRect l="16795" r="24573"/>
          <a:stretch>
            <a:fillRect/>
          </a:stretch>
        </p:blipFill>
        <p:spPr bwMode="auto">
          <a:xfrm>
            <a:off x="7429500" y="4000500"/>
            <a:ext cx="1500188"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9"/>
          <p:cNvSpPr txBox="1">
            <a:spLocks noChangeArrowheads="1"/>
          </p:cNvSpPr>
          <p:nvPr/>
        </p:nvSpPr>
        <p:spPr bwMode="auto">
          <a:xfrm>
            <a:off x="285750" y="1071563"/>
            <a:ext cx="3857625" cy="923925"/>
          </a:xfrm>
          <a:prstGeom prst="rect">
            <a:avLst/>
          </a:prstGeom>
          <a:noFill/>
          <a:ln w="9525">
            <a:noFill/>
            <a:miter lim="800000"/>
            <a:headEnd/>
            <a:tailEnd/>
          </a:ln>
        </p:spPr>
        <p:txBody>
          <a:bodyPr>
            <a:spAutoFit/>
          </a:bodyPr>
          <a:lstStyle/>
          <a:p>
            <a:pPr fontAlgn="auto">
              <a:spcBef>
                <a:spcPts val="0"/>
              </a:spcBef>
              <a:spcAft>
                <a:spcPts val="0"/>
              </a:spcAft>
              <a:defRPr/>
            </a:pPr>
            <a:r>
              <a:rPr lang="fr-FR" b="1" dirty="0">
                <a:solidFill>
                  <a:schemeClr val="tx1">
                    <a:lumMod val="50000"/>
                    <a:lumOff val="50000"/>
                  </a:schemeClr>
                </a:solidFill>
                <a:latin typeface="Gill Sans MT" pitchFamily="34" charset="0"/>
              </a:rPr>
              <a:t>NIBE  F2015</a:t>
            </a:r>
          </a:p>
          <a:p>
            <a:pPr fontAlgn="auto">
              <a:spcBef>
                <a:spcPts val="0"/>
              </a:spcBef>
              <a:spcAft>
                <a:spcPts val="0"/>
              </a:spcAft>
              <a:defRPr/>
            </a:pPr>
            <a:r>
              <a:rPr lang="en-GB" dirty="0">
                <a:solidFill>
                  <a:schemeClr val="tx1">
                    <a:lumMod val="50000"/>
                    <a:lumOff val="50000"/>
                  </a:schemeClr>
                </a:solidFill>
                <a:latin typeface="Gill Sans MT" pitchFamily="34" charset="0"/>
              </a:rPr>
              <a:t>Heating and Hot Water</a:t>
            </a:r>
          </a:p>
          <a:p>
            <a:pPr fontAlgn="auto">
              <a:spcBef>
                <a:spcPts val="0"/>
              </a:spcBef>
              <a:spcAft>
                <a:spcPts val="0"/>
              </a:spcAft>
              <a:defRPr/>
            </a:pPr>
            <a:r>
              <a:rPr lang="en-GB" dirty="0">
                <a:solidFill>
                  <a:schemeClr val="tx1">
                    <a:lumMod val="50000"/>
                    <a:lumOff val="50000"/>
                  </a:schemeClr>
                </a:solidFill>
                <a:latin typeface="Gill Sans MT" pitchFamily="34" charset="0"/>
              </a:rPr>
              <a:t>8kW &amp; 11kW single phase</a:t>
            </a:r>
            <a:endParaRPr lang="en-US" dirty="0">
              <a:solidFill>
                <a:schemeClr val="tx1">
                  <a:lumMod val="50000"/>
                  <a:lumOff val="50000"/>
                </a:schemeClr>
              </a:solidFill>
              <a:latin typeface="Gill Sans MT" pitchFamily="34" charset="0"/>
            </a:endParaRPr>
          </a:p>
        </p:txBody>
      </p:sp>
      <p:sp>
        <p:nvSpPr>
          <p:cNvPr id="18444"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dirty="0">
                <a:solidFill>
                  <a:srgbClr val="669900"/>
                </a:solidFill>
                <a:latin typeface="Gill Sans MT" pitchFamily="34" charset="0"/>
              </a:rPr>
              <a:t>www.ecolivinguk.com</a:t>
            </a:r>
            <a:endParaRPr lang="en-US" sz="2200" dirty="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7172" name="TextBox 12"/>
          <p:cNvSpPr txBox="1">
            <a:spLocks noChangeArrowheads="1"/>
          </p:cNvSpPr>
          <p:nvPr/>
        </p:nvSpPr>
        <p:spPr bwMode="auto">
          <a:xfrm>
            <a:off x="214313" y="214313"/>
            <a:ext cx="6215062" cy="1446550"/>
          </a:xfrm>
          <a:prstGeom prst="rect">
            <a:avLst/>
          </a:prstGeom>
          <a:noFill/>
          <a:ln w="9525">
            <a:noFill/>
            <a:miter lim="800000"/>
            <a:headEnd/>
            <a:tailEnd/>
          </a:ln>
        </p:spPr>
        <p:txBody>
          <a:bodyPr>
            <a:spAutoFit/>
          </a:bodyPr>
          <a:lstStyle/>
          <a:p>
            <a:pPr fontAlgn="auto">
              <a:spcBef>
                <a:spcPts val="0"/>
              </a:spcBef>
              <a:spcAft>
                <a:spcPts val="0"/>
              </a:spcAft>
              <a:defRPr/>
            </a:pPr>
            <a:r>
              <a:rPr lang="en-GB" sz="2800" b="1" dirty="0">
                <a:solidFill>
                  <a:srgbClr val="669900"/>
                </a:solidFill>
                <a:latin typeface="Gill Sans MT" pitchFamily="34" charset="0"/>
              </a:rPr>
              <a:t>Heat Recovery Ventilation</a:t>
            </a:r>
          </a:p>
          <a:p>
            <a:pPr fontAlgn="auto">
              <a:spcBef>
                <a:spcPts val="0"/>
              </a:spcBef>
              <a:spcAft>
                <a:spcPts val="0"/>
              </a:spcAft>
              <a:defRPr/>
            </a:pPr>
            <a:r>
              <a:rPr lang="en-US" sz="2800" b="1" dirty="0" smtClean="0">
                <a:solidFill>
                  <a:schemeClr val="accent3"/>
                </a:solidFill>
                <a:latin typeface="Gill Sans MT" pitchFamily="34" charset="0"/>
              </a:rPr>
              <a:t>Essential in modern </a:t>
            </a:r>
            <a:r>
              <a:rPr lang="en-US" sz="2800" b="1" dirty="0">
                <a:solidFill>
                  <a:schemeClr val="accent3"/>
                </a:solidFill>
                <a:latin typeface="Gill Sans MT" pitchFamily="34" charset="0"/>
              </a:rPr>
              <a:t>New Homes</a:t>
            </a:r>
          </a:p>
          <a:p>
            <a:pPr fontAlgn="auto">
              <a:spcBef>
                <a:spcPts val="0"/>
              </a:spcBef>
              <a:spcAft>
                <a:spcPts val="0"/>
              </a:spcAft>
              <a:defRPr/>
            </a:pPr>
            <a:endParaRPr lang="en-US" sz="3200" b="1" dirty="0">
              <a:solidFill>
                <a:srgbClr val="669900"/>
              </a:solidFill>
              <a:latin typeface="Gill Sans MT"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sp>
        <p:nvSpPr>
          <p:cNvPr id="21" name="Rectangle 2"/>
          <p:cNvSpPr txBox="1">
            <a:spLocks noChangeArrowheads="1"/>
          </p:cNvSpPr>
          <p:nvPr/>
        </p:nvSpPr>
        <p:spPr>
          <a:xfrm>
            <a:off x="285750" y="1357313"/>
            <a:ext cx="5286375" cy="4714875"/>
          </a:xfrm>
          <a:prstGeom prst="rect">
            <a:avLst/>
          </a:prstGeom>
        </p:spPr>
        <p:txBody>
          <a:bodyPr/>
          <a:lstStyle/>
          <a:p>
            <a:pPr fontAlgn="auto">
              <a:spcBef>
                <a:spcPct val="20000"/>
              </a:spcBef>
              <a:spcAft>
                <a:spcPts val="0"/>
              </a:spcAft>
              <a:defRPr/>
            </a:pPr>
            <a:r>
              <a:rPr lang="en-GB" sz="2400" b="1" dirty="0">
                <a:solidFill>
                  <a:schemeClr val="tx1">
                    <a:tint val="75000"/>
                  </a:schemeClr>
                </a:solidFill>
                <a:latin typeface="Gill Sans MT" pitchFamily="34" charset="0"/>
              </a:rPr>
              <a:t>The heat exchanger delivers a healthy indoor climate. </a:t>
            </a:r>
          </a:p>
          <a:p>
            <a:pPr fontAlgn="auto">
              <a:spcBef>
                <a:spcPct val="20000"/>
              </a:spcBef>
              <a:spcAft>
                <a:spcPts val="0"/>
              </a:spcAft>
              <a:defRPr/>
            </a:pPr>
            <a:r>
              <a:rPr lang="en-GB" sz="1000" b="1" dirty="0">
                <a:solidFill>
                  <a:schemeClr val="tx1">
                    <a:tint val="75000"/>
                  </a:schemeClr>
                </a:solidFill>
                <a:latin typeface="Gill Sans MT" pitchFamily="34" charset="0"/>
              </a:rPr>
              <a:t> </a:t>
            </a:r>
          </a:p>
          <a:p>
            <a:pPr eaLnBrk="0" fontAlgn="auto" hangingPunct="0">
              <a:spcBef>
                <a:spcPts val="0"/>
              </a:spcBef>
              <a:spcAft>
                <a:spcPts val="0"/>
              </a:spcAft>
              <a:defRPr/>
            </a:pPr>
            <a:r>
              <a:rPr lang="en-GB" altLang="en-GB" dirty="0">
                <a:solidFill>
                  <a:schemeClr val="bg1">
                    <a:lumMod val="50000"/>
                  </a:schemeClr>
                </a:solidFill>
                <a:latin typeface="Gill Sans MT" pitchFamily="34" charset="0"/>
              </a:rPr>
              <a:t>It controls the ventilation with heat recovery reusing the heat energy from the extracted air.  Not only that, additional heat gains from lighting, people, domestic appliances and solar energy is also recovered.</a:t>
            </a:r>
          </a:p>
          <a:p>
            <a:pPr eaLnBrk="0" fontAlgn="auto" hangingPunct="0">
              <a:spcBef>
                <a:spcPts val="0"/>
              </a:spcBef>
              <a:spcAft>
                <a:spcPts val="0"/>
              </a:spcAft>
              <a:defRPr/>
            </a:pPr>
            <a:endParaRPr lang="en-GB" altLang="en-GB" dirty="0">
              <a:solidFill>
                <a:schemeClr val="bg1">
                  <a:lumMod val="50000"/>
                </a:schemeClr>
              </a:solidFill>
              <a:latin typeface="Gill Sans MT" pitchFamily="34" charset="0"/>
            </a:endParaRPr>
          </a:p>
          <a:p>
            <a:pPr eaLnBrk="0" fontAlgn="auto" hangingPunct="0">
              <a:spcBef>
                <a:spcPts val="0"/>
              </a:spcBef>
              <a:spcAft>
                <a:spcPts val="0"/>
              </a:spcAft>
              <a:defRPr/>
            </a:pPr>
            <a:r>
              <a:rPr lang="en-GB" altLang="en-GB" dirty="0">
                <a:solidFill>
                  <a:schemeClr val="bg1">
                    <a:lumMod val="50000"/>
                  </a:schemeClr>
                </a:solidFill>
                <a:latin typeface="Gill Sans MT" pitchFamily="34" charset="0"/>
              </a:rPr>
              <a:t>As stale, damp, air is extracted from the ‘wet’ rooms,  fresh air is drawn into the unit, filtered and then warmed by the extracted air before being distributed to the living rooms.  </a:t>
            </a:r>
          </a:p>
          <a:p>
            <a:pPr eaLnBrk="0" fontAlgn="auto" hangingPunct="0">
              <a:spcBef>
                <a:spcPts val="0"/>
              </a:spcBef>
              <a:spcAft>
                <a:spcPts val="0"/>
              </a:spcAft>
              <a:defRPr/>
            </a:pPr>
            <a:endParaRPr lang="en-GB" altLang="en-GB" dirty="0">
              <a:solidFill>
                <a:schemeClr val="bg1">
                  <a:lumMod val="50000"/>
                </a:schemeClr>
              </a:solidFill>
              <a:latin typeface="Gill Sans MT" pitchFamily="34" charset="0"/>
            </a:endParaRPr>
          </a:p>
          <a:p>
            <a:pPr eaLnBrk="0" fontAlgn="auto" hangingPunct="0">
              <a:spcBef>
                <a:spcPts val="0"/>
              </a:spcBef>
              <a:spcAft>
                <a:spcPts val="0"/>
              </a:spcAft>
              <a:defRPr/>
            </a:pPr>
            <a:r>
              <a:rPr lang="en-GB" altLang="en-GB" dirty="0">
                <a:solidFill>
                  <a:schemeClr val="bg1">
                    <a:lumMod val="50000"/>
                  </a:schemeClr>
                </a:solidFill>
                <a:latin typeface="Gill Sans MT" pitchFamily="34" charset="0"/>
              </a:rPr>
              <a:t>Once the heat energy has been extracted, the exhaust air is discharged from the dwelling.   </a:t>
            </a:r>
          </a:p>
        </p:txBody>
      </p:sp>
      <p:pic>
        <p:nvPicPr>
          <p:cNvPr id="10248" name="Picture 9"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4849" y="1052736"/>
            <a:ext cx="3356185" cy="2775198"/>
          </a:xfrm>
          <a:prstGeom prst="rect">
            <a:avLst/>
          </a:prstGeom>
        </p:spPr>
      </p:pic>
      <p:sp>
        <p:nvSpPr>
          <p:cNvPr id="12"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dirty="0">
                <a:solidFill>
                  <a:srgbClr val="669900"/>
                </a:solidFill>
                <a:latin typeface="Gill Sans MT" pitchFamily="34" charset="0"/>
              </a:rPr>
              <a:t>www.ecolivinguk.com</a:t>
            </a:r>
            <a:endParaRPr lang="en-US" sz="2200" dirty="0">
              <a:solidFill>
                <a:srgbClr val="669900"/>
              </a:solidFill>
              <a:latin typeface="Gill Sans MT"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8374" y="3714750"/>
            <a:ext cx="2409133" cy="2158380"/>
          </a:xfrm>
          <a:prstGeom prst="rect">
            <a:avLst/>
          </a:prstGeom>
        </p:spPr>
      </p:pic>
    </p:spTree>
    <p:extLst>
      <p:ext uri="{BB962C8B-B14F-4D97-AF65-F5344CB8AC3E}">
        <p14:creationId xmlns:p14="http://schemas.microsoft.com/office/powerpoint/2010/main" val="2107532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9461" name="Picture 9"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Hus_till_fl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1571625"/>
            <a:ext cx="3582988"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2"/>
          <p:cNvSpPr txBox="1">
            <a:spLocks noChangeArrowheads="1"/>
          </p:cNvSpPr>
          <p:nvPr/>
        </p:nvSpPr>
        <p:spPr bwMode="auto">
          <a:xfrm>
            <a:off x="214313" y="2214563"/>
            <a:ext cx="2798762" cy="369887"/>
          </a:xfrm>
          <a:prstGeom prst="rect">
            <a:avLst/>
          </a:prstGeom>
          <a:noFill/>
          <a:ln w="9525">
            <a:noFill/>
            <a:miter lim="800000"/>
            <a:headEnd/>
            <a:tailEnd/>
          </a:ln>
          <a:effectLst/>
        </p:spPr>
        <p:txBody>
          <a:bodyPr wrap="none">
            <a:spAutoFit/>
          </a:bodyPr>
          <a:lstStyle/>
          <a:p>
            <a:pPr fontAlgn="auto">
              <a:spcAft>
                <a:spcPts val="0"/>
              </a:spcAft>
              <a:defRPr/>
            </a:pPr>
            <a:r>
              <a:rPr kumimoji="1" lang="sv-SE" dirty="0">
                <a:solidFill>
                  <a:schemeClr val="bg1">
                    <a:lumMod val="50000"/>
                  </a:schemeClr>
                </a:solidFill>
                <a:latin typeface="Gill Sans MT" pitchFamily="34" charset="0"/>
              </a:rPr>
              <a:t>To get rid of carbon dioxide</a:t>
            </a:r>
          </a:p>
        </p:txBody>
      </p:sp>
      <p:sp>
        <p:nvSpPr>
          <p:cNvPr id="14" name="Text Box 23"/>
          <p:cNvSpPr txBox="1">
            <a:spLocks noChangeArrowheads="1"/>
          </p:cNvSpPr>
          <p:nvPr/>
        </p:nvSpPr>
        <p:spPr bwMode="auto">
          <a:xfrm>
            <a:off x="214313" y="3714750"/>
            <a:ext cx="2363787" cy="369888"/>
          </a:xfrm>
          <a:prstGeom prst="rect">
            <a:avLst/>
          </a:prstGeom>
          <a:noFill/>
          <a:ln w="9525">
            <a:noFill/>
            <a:miter lim="800000"/>
            <a:headEnd/>
            <a:tailEnd/>
          </a:ln>
          <a:effectLst/>
        </p:spPr>
        <p:txBody>
          <a:bodyPr wrap="none">
            <a:spAutoFit/>
          </a:bodyPr>
          <a:lstStyle/>
          <a:p>
            <a:pPr fontAlgn="auto">
              <a:spcAft>
                <a:spcPts val="0"/>
              </a:spcAft>
              <a:defRPr/>
            </a:pPr>
            <a:r>
              <a:rPr kumimoji="1" lang="sv-SE" dirty="0">
                <a:solidFill>
                  <a:schemeClr val="bg1">
                    <a:lumMod val="50000"/>
                  </a:schemeClr>
                </a:solidFill>
                <a:latin typeface="Gill Sans MT" pitchFamily="34" charset="0"/>
              </a:rPr>
              <a:t>To get rid of bad smells</a:t>
            </a:r>
          </a:p>
        </p:txBody>
      </p:sp>
      <p:sp>
        <p:nvSpPr>
          <p:cNvPr id="15" name="Text Box 24"/>
          <p:cNvSpPr txBox="1">
            <a:spLocks noChangeArrowheads="1"/>
          </p:cNvSpPr>
          <p:nvPr/>
        </p:nvSpPr>
        <p:spPr bwMode="auto">
          <a:xfrm>
            <a:off x="285750" y="4643438"/>
            <a:ext cx="4479925" cy="1200150"/>
          </a:xfrm>
          <a:prstGeom prst="rect">
            <a:avLst/>
          </a:prstGeom>
          <a:noFill/>
          <a:ln w="9525">
            <a:noFill/>
            <a:miter lim="800000"/>
            <a:headEnd/>
            <a:tailEnd/>
          </a:ln>
          <a:effectLst/>
        </p:spPr>
        <p:txBody>
          <a:bodyPr>
            <a:spAutoFit/>
          </a:bodyPr>
          <a:lstStyle/>
          <a:p>
            <a:pPr fontAlgn="auto">
              <a:spcAft>
                <a:spcPts val="0"/>
              </a:spcAft>
              <a:defRPr/>
            </a:pPr>
            <a:r>
              <a:rPr kumimoji="1" lang="sv-SE" dirty="0">
                <a:solidFill>
                  <a:schemeClr val="bg1">
                    <a:lumMod val="50000"/>
                  </a:schemeClr>
                </a:solidFill>
                <a:latin typeface="Gill Sans MT" pitchFamily="34" charset="0"/>
              </a:rPr>
              <a:t>To eliminate noxious </a:t>
            </a:r>
          </a:p>
          <a:p>
            <a:pPr fontAlgn="auto">
              <a:spcAft>
                <a:spcPts val="0"/>
              </a:spcAft>
              <a:defRPr/>
            </a:pPr>
            <a:r>
              <a:rPr kumimoji="1" lang="sv-SE" dirty="0">
                <a:solidFill>
                  <a:schemeClr val="bg1">
                    <a:lumMod val="50000"/>
                  </a:schemeClr>
                </a:solidFill>
                <a:latin typeface="Gill Sans MT" pitchFamily="34" charset="0"/>
              </a:rPr>
              <a:t>Issues caused by </a:t>
            </a:r>
          </a:p>
          <a:p>
            <a:pPr fontAlgn="auto">
              <a:spcAft>
                <a:spcPts val="0"/>
              </a:spcAft>
              <a:defRPr/>
            </a:pPr>
            <a:r>
              <a:rPr kumimoji="1" lang="sv-SE" dirty="0">
                <a:solidFill>
                  <a:schemeClr val="bg1">
                    <a:lumMod val="50000"/>
                  </a:schemeClr>
                </a:solidFill>
                <a:latin typeface="Gill Sans MT" pitchFamily="34" charset="0"/>
              </a:rPr>
              <a:t>building </a:t>
            </a:r>
          </a:p>
          <a:p>
            <a:pPr fontAlgn="auto">
              <a:spcAft>
                <a:spcPts val="0"/>
              </a:spcAft>
              <a:defRPr/>
            </a:pPr>
            <a:r>
              <a:rPr kumimoji="1" lang="sv-SE" dirty="0">
                <a:solidFill>
                  <a:schemeClr val="bg1">
                    <a:lumMod val="50000"/>
                  </a:schemeClr>
                </a:solidFill>
                <a:latin typeface="Gill Sans MT" pitchFamily="34" charset="0"/>
              </a:rPr>
              <a:t>materials</a:t>
            </a:r>
          </a:p>
        </p:txBody>
      </p:sp>
      <p:sp>
        <p:nvSpPr>
          <p:cNvPr id="16" name="Text Box 18"/>
          <p:cNvSpPr txBox="1">
            <a:spLocks noChangeArrowheads="1"/>
          </p:cNvSpPr>
          <p:nvPr/>
        </p:nvSpPr>
        <p:spPr bwMode="auto">
          <a:xfrm>
            <a:off x="6215063" y="1428750"/>
            <a:ext cx="2736850" cy="923925"/>
          </a:xfrm>
          <a:prstGeom prst="rect">
            <a:avLst/>
          </a:prstGeom>
          <a:noFill/>
          <a:ln w="9525">
            <a:noFill/>
            <a:miter lim="800000"/>
            <a:headEnd/>
            <a:tailEnd/>
          </a:ln>
          <a:effectLst/>
        </p:spPr>
        <p:txBody>
          <a:bodyPr>
            <a:spAutoFit/>
          </a:bodyPr>
          <a:lstStyle/>
          <a:p>
            <a:pPr fontAlgn="auto">
              <a:spcBef>
                <a:spcPts val="0"/>
              </a:spcBef>
              <a:spcAft>
                <a:spcPts val="0"/>
              </a:spcAft>
              <a:defRPr/>
            </a:pPr>
            <a:r>
              <a:rPr lang="en-GB" dirty="0">
                <a:solidFill>
                  <a:schemeClr val="bg1">
                    <a:lumMod val="50000"/>
                  </a:schemeClr>
                </a:solidFill>
                <a:latin typeface="Gill Sans MT" pitchFamily="34" charset="0"/>
              </a:rPr>
              <a:t>To prevent the building itself being damaged by damp and mould</a:t>
            </a:r>
            <a:endParaRPr lang="sv-SE" dirty="0">
              <a:solidFill>
                <a:schemeClr val="bg1">
                  <a:lumMod val="50000"/>
                </a:schemeClr>
              </a:solidFill>
              <a:latin typeface="Gill Sans MT" pitchFamily="34" charset="0"/>
            </a:endParaRPr>
          </a:p>
        </p:txBody>
      </p:sp>
      <p:sp>
        <p:nvSpPr>
          <p:cNvPr id="17" name="Text Box 9"/>
          <p:cNvSpPr txBox="1">
            <a:spLocks noChangeArrowheads="1"/>
          </p:cNvSpPr>
          <p:nvPr/>
        </p:nvSpPr>
        <p:spPr bwMode="auto">
          <a:xfrm>
            <a:off x="6429375" y="3143250"/>
            <a:ext cx="2468563" cy="369888"/>
          </a:xfrm>
          <a:prstGeom prst="rect">
            <a:avLst/>
          </a:prstGeom>
          <a:noFill/>
          <a:ln w="9525">
            <a:noFill/>
            <a:miter lim="800000"/>
            <a:headEnd/>
            <a:tailEnd/>
          </a:ln>
          <a:effectLst/>
        </p:spPr>
        <p:txBody>
          <a:bodyPr wrap="none">
            <a:spAutoFit/>
          </a:bodyPr>
          <a:lstStyle/>
          <a:p>
            <a:pPr fontAlgn="auto">
              <a:spcAft>
                <a:spcPts val="0"/>
              </a:spcAft>
              <a:defRPr/>
            </a:pPr>
            <a:r>
              <a:rPr kumimoji="1" lang="sv-SE" dirty="0">
                <a:solidFill>
                  <a:schemeClr val="bg1">
                    <a:lumMod val="50000"/>
                  </a:schemeClr>
                </a:solidFill>
                <a:latin typeface="Gill Sans MT" pitchFamily="34" charset="0"/>
              </a:rPr>
              <a:t>To prevent over heating </a:t>
            </a:r>
          </a:p>
        </p:txBody>
      </p:sp>
      <p:sp>
        <p:nvSpPr>
          <p:cNvPr id="18" name="Text Box 8"/>
          <p:cNvSpPr txBox="1">
            <a:spLocks noChangeArrowheads="1"/>
          </p:cNvSpPr>
          <p:nvPr/>
        </p:nvSpPr>
        <p:spPr bwMode="auto">
          <a:xfrm>
            <a:off x="6357938" y="4000500"/>
            <a:ext cx="2593975" cy="646113"/>
          </a:xfrm>
          <a:prstGeom prst="rect">
            <a:avLst/>
          </a:prstGeom>
          <a:noFill/>
          <a:ln w="9525">
            <a:noFill/>
            <a:miter lim="800000"/>
            <a:headEnd/>
            <a:tailEnd/>
          </a:ln>
          <a:effectLst/>
        </p:spPr>
        <p:txBody>
          <a:bodyPr wrap="none">
            <a:spAutoFit/>
          </a:bodyPr>
          <a:lstStyle/>
          <a:p>
            <a:pPr fontAlgn="auto">
              <a:spcAft>
                <a:spcPts val="0"/>
              </a:spcAft>
              <a:defRPr/>
            </a:pPr>
            <a:r>
              <a:rPr kumimoji="1" lang="sv-SE" dirty="0">
                <a:solidFill>
                  <a:schemeClr val="bg1">
                    <a:lumMod val="50000"/>
                  </a:schemeClr>
                </a:solidFill>
                <a:latin typeface="Gill Sans MT" pitchFamily="34" charset="0"/>
              </a:rPr>
              <a:t>To get rid of moisture</a:t>
            </a:r>
          </a:p>
          <a:p>
            <a:pPr fontAlgn="auto">
              <a:spcAft>
                <a:spcPts val="0"/>
              </a:spcAft>
              <a:defRPr/>
            </a:pPr>
            <a:r>
              <a:rPr kumimoji="1" lang="sv-SE" dirty="0">
                <a:solidFill>
                  <a:schemeClr val="bg1">
                    <a:lumMod val="50000"/>
                  </a:schemeClr>
                </a:solidFill>
                <a:latin typeface="Gill Sans MT" pitchFamily="34" charset="0"/>
              </a:rPr>
              <a:t>and prevent condensation</a:t>
            </a:r>
          </a:p>
        </p:txBody>
      </p:sp>
      <p:sp>
        <p:nvSpPr>
          <p:cNvPr id="19469" name="Line 21"/>
          <p:cNvSpPr>
            <a:spLocks noChangeShapeType="1"/>
          </p:cNvSpPr>
          <p:nvPr/>
        </p:nvSpPr>
        <p:spPr bwMode="auto">
          <a:xfrm flipH="1" flipV="1">
            <a:off x="1428750" y="2643188"/>
            <a:ext cx="1928813" cy="642937"/>
          </a:xfrm>
          <a:prstGeom prst="line">
            <a:avLst/>
          </a:prstGeom>
          <a:noFill/>
          <a:ln w="254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70" name="Line 21"/>
          <p:cNvSpPr>
            <a:spLocks noChangeShapeType="1"/>
          </p:cNvSpPr>
          <p:nvPr/>
        </p:nvSpPr>
        <p:spPr bwMode="auto">
          <a:xfrm flipH="1" flipV="1">
            <a:off x="2071688" y="3714750"/>
            <a:ext cx="2071687" cy="0"/>
          </a:xfrm>
          <a:prstGeom prst="line">
            <a:avLst/>
          </a:prstGeom>
          <a:noFill/>
          <a:ln w="254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71" name="Line 21"/>
          <p:cNvSpPr>
            <a:spLocks noChangeShapeType="1"/>
          </p:cNvSpPr>
          <p:nvPr/>
        </p:nvSpPr>
        <p:spPr bwMode="auto">
          <a:xfrm flipH="1">
            <a:off x="1928813" y="4572000"/>
            <a:ext cx="1714500" cy="785813"/>
          </a:xfrm>
          <a:prstGeom prst="line">
            <a:avLst/>
          </a:prstGeom>
          <a:noFill/>
          <a:ln w="254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72" name="Line 21"/>
          <p:cNvSpPr>
            <a:spLocks noChangeShapeType="1"/>
          </p:cNvSpPr>
          <p:nvPr/>
        </p:nvSpPr>
        <p:spPr bwMode="auto">
          <a:xfrm flipV="1">
            <a:off x="5715000" y="2357438"/>
            <a:ext cx="1571625" cy="428625"/>
          </a:xfrm>
          <a:prstGeom prst="line">
            <a:avLst/>
          </a:prstGeom>
          <a:noFill/>
          <a:ln w="254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73" name="Line 21"/>
          <p:cNvSpPr>
            <a:spLocks noChangeShapeType="1"/>
          </p:cNvSpPr>
          <p:nvPr/>
        </p:nvSpPr>
        <p:spPr bwMode="auto">
          <a:xfrm flipV="1">
            <a:off x="5143500" y="3571875"/>
            <a:ext cx="1714500" cy="0"/>
          </a:xfrm>
          <a:prstGeom prst="line">
            <a:avLst/>
          </a:prstGeom>
          <a:noFill/>
          <a:ln w="254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74" name="Line 21"/>
          <p:cNvSpPr>
            <a:spLocks noChangeShapeType="1"/>
          </p:cNvSpPr>
          <p:nvPr/>
        </p:nvSpPr>
        <p:spPr bwMode="auto">
          <a:xfrm flipV="1">
            <a:off x="5072063" y="4643438"/>
            <a:ext cx="1857375" cy="0"/>
          </a:xfrm>
          <a:prstGeom prst="line">
            <a:avLst/>
          </a:prstGeom>
          <a:noFill/>
          <a:ln w="254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9" name="TextBox 12"/>
          <p:cNvSpPr txBox="1">
            <a:spLocks noChangeArrowheads="1"/>
          </p:cNvSpPr>
          <p:nvPr/>
        </p:nvSpPr>
        <p:spPr bwMode="auto">
          <a:xfrm>
            <a:off x="285750" y="785813"/>
            <a:ext cx="5929313" cy="830262"/>
          </a:xfrm>
          <a:prstGeom prst="rect">
            <a:avLst/>
          </a:prstGeom>
          <a:noFill/>
          <a:ln w="9525">
            <a:noFill/>
            <a:miter lim="800000"/>
            <a:headEnd/>
            <a:tailEnd/>
          </a:ln>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GB" sz="2400" b="1" dirty="0" smtClean="0">
                <a:solidFill>
                  <a:schemeClr val="bg1">
                    <a:lumMod val="50000"/>
                  </a:schemeClr>
                </a:solidFill>
                <a:latin typeface="Gill Sans MT" pitchFamily="34" charset="0"/>
              </a:rPr>
              <a:t>A healthy indoor climate means </a:t>
            </a:r>
          </a:p>
          <a:p>
            <a:pPr fontAlgn="auto">
              <a:spcBef>
                <a:spcPts val="0"/>
              </a:spcBef>
              <a:spcAft>
                <a:spcPts val="0"/>
              </a:spcAft>
              <a:defRPr/>
            </a:pPr>
            <a:r>
              <a:rPr lang="en-GB" sz="2400" b="1" dirty="0" smtClean="0">
                <a:solidFill>
                  <a:schemeClr val="bg1">
                    <a:lumMod val="50000"/>
                  </a:schemeClr>
                </a:solidFill>
                <a:latin typeface="Gill Sans MT" pitchFamily="34" charset="0"/>
              </a:rPr>
              <a:t>regular air changes </a:t>
            </a:r>
            <a:endParaRPr lang="en-US" sz="2400" b="1" dirty="0">
              <a:solidFill>
                <a:schemeClr val="bg1">
                  <a:lumMod val="50000"/>
                </a:schemeClr>
              </a:solidFill>
              <a:latin typeface="Gill Sans MT" pitchFamily="34" charset="0"/>
            </a:endParaRPr>
          </a:p>
        </p:txBody>
      </p:sp>
      <p:sp>
        <p:nvSpPr>
          <p:cNvPr id="19476" name="TextBox 16"/>
          <p:cNvSpPr txBox="1">
            <a:spLocks noChangeArrowheads="1"/>
          </p:cNvSpPr>
          <p:nvPr/>
        </p:nvSpPr>
        <p:spPr bwMode="auto">
          <a:xfrm>
            <a:off x="214313" y="214313"/>
            <a:ext cx="4786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Exhaust Air Heat Pump</a:t>
            </a:r>
            <a:endParaRPr lang="en-US" sz="3200" b="1">
              <a:solidFill>
                <a:srgbClr val="669900"/>
              </a:solidFill>
              <a:latin typeface="Gill Sans MT" pitchFamily="34" charset="0"/>
            </a:endParaRPr>
          </a:p>
        </p:txBody>
      </p:sp>
      <p:sp>
        <p:nvSpPr>
          <p:cNvPr id="19477"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Eco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75" y="6072188"/>
            <a:ext cx="25003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3076" name="TextBox 12"/>
          <p:cNvSpPr txBox="1">
            <a:spLocks noChangeArrowheads="1"/>
          </p:cNvSpPr>
          <p:nvPr/>
        </p:nvSpPr>
        <p:spPr bwMode="auto">
          <a:xfrm>
            <a:off x="571500" y="428625"/>
            <a:ext cx="8072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Micro-renewables in Affordable Housing</a:t>
            </a:r>
            <a:endParaRPr lang="en-US" sz="2800" b="1">
              <a:solidFill>
                <a:srgbClr val="669900"/>
              </a:solidFill>
              <a:latin typeface="Gill Sans MT"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0" name="Text Box 8"/>
          <p:cNvSpPr txBox="1">
            <a:spLocks noChangeArrowheads="1"/>
          </p:cNvSpPr>
          <p:nvPr/>
        </p:nvSpPr>
        <p:spPr bwMode="auto">
          <a:xfrm>
            <a:off x="573088" y="1046163"/>
            <a:ext cx="7643812" cy="5018087"/>
          </a:xfrm>
          <a:prstGeom prst="rect">
            <a:avLst/>
          </a:prstGeom>
          <a:noFill/>
          <a:ln w="9525">
            <a:noFill/>
            <a:miter lim="800000"/>
            <a:headEnd/>
            <a:tailEnd/>
          </a:ln>
        </p:spPr>
        <p:txBody>
          <a:bodyPr>
            <a:spAutoFit/>
          </a:bodyPr>
          <a:lstStyle/>
          <a:p>
            <a:pPr fontAlgn="auto">
              <a:spcBef>
                <a:spcPts val="0"/>
              </a:spcBef>
              <a:spcAft>
                <a:spcPts val="1200"/>
              </a:spcAft>
              <a:defRPr/>
            </a:pPr>
            <a:r>
              <a:rPr lang="en-GB" altLang="en-GB" sz="2000" b="1" dirty="0">
                <a:solidFill>
                  <a:schemeClr val="tx1">
                    <a:lumMod val="50000"/>
                    <a:lumOff val="50000"/>
                  </a:schemeClr>
                </a:solidFill>
                <a:latin typeface="Gill Sans MT" pitchFamily="34" charset="0"/>
              </a:rPr>
              <a:t>Ecoliving has a strong track record of delivering appropriate micro-renewable solutions for affordable housing.</a:t>
            </a:r>
          </a:p>
          <a:p>
            <a:pPr fontAlgn="auto">
              <a:spcBef>
                <a:spcPts val="0"/>
              </a:spcBef>
              <a:spcAft>
                <a:spcPts val="1200"/>
              </a:spcAft>
              <a:defRPr/>
            </a:pPr>
            <a:r>
              <a:rPr lang="en-GB" altLang="en-GB" sz="2000" b="1" dirty="0">
                <a:solidFill>
                  <a:schemeClr val="tx1">
                    <a:lumMod val="50000"/>
                    <a:lumOff val="50000"/>
                  </a:schemeClr>
                </a:solidFill>
                <a:latin typeface="Gill Sans MT" pitchFamily="34" charset="0"/>
              </a:rPr>
              <a:t>Systems are designed to meet specific and agreed objectives:</a:t>
            </a:r>
          </a:p>
          <a:p>
            <a:pPr marL="342900" indent="-342900" fontAlgn="auto">
              <a:spcBef>
                <a:spcPts val="0"/>
              </a:spcBef>
              <a:spcAft>
                <a:spcPts val="1200"/>
              </a:spcAft>
              <a:buFont typeface="Arial" pitchFamily="34" charset="0"/>
              <a:buChar char="•"/>
              <a:defRPr/>
            </a:pPr>
            <a:r>
              <a:rPr lang="en-GB" altLang="en-GB" sz="2000" dirty="0">
                <a:solidFill>
                  <a:schemeClr val="tx1">
                    <a:lumMod val="50000"/>
                    <a:lumOff val="50000"/>
                  </a:schemeClr>
                </a:solidFill>
                <a:latin typeface="Gill Sans MT" pitchFamily="34" charset="0"/>
              </a:rPr>
              <a:t>Minimising </a:t>
            </a:r>
            <a:r>
              <a:rPr lang="en-GB" altLang="en-GB" sz="2000" dirty="0">
                <a:solidFill>
                  <a:schemeClr val="tx1">
                    <a:lumMod val="50000"/>
                    <a:lumOff val="50000"/>
                  </a:schemeClr>
                </a:solidFill>
                <a:latin typeface="Gill Sans MT" pitchFamily="34" charset="0"/>
              </a:rPr>
              <a:t>tenants’ energy bills</a:t>
            </a:r>
          </a:p>
          <a:p>
            <a:pPr marL="342900" indent="-342900" fontAlgn="auto">
              <a:spcBef>
                <a:spcPts val="0"/>
              </a:spcBef>
              <a:spcAft>
                <a:spcPts val="1200"/>
              </a:spcAft>
              <a:buFont typeface="Arial" pitchFamily="34" charset="0"/>
              <a:buChar char="•"/>
              <a:defRPr/>
            </a:pPr>
            <a:r>
              <a:rPr lang="en-GB" altLang="en-GB" sz="2000" dirty="0">
                <a:solidFill>
                  <a:schemeClr val="tx1">
                    <a:lumMod val="50000"/>
                    <a:lumOff val="50000"/>
                  </a:schemeClr>
                </a:solidFill>
                <a:latin typeface="Gill Sans MT" pitchFamily="34" charset="0"/>
              </a:rPr>
              <a:t>Fighting </a:t>
            </a:r>
            <a:r>
              <a:rPr lang="en-GB" altLang="en-GB" sz="2000" dirty="0">
                <a:solidFill>
                  <a:schemeClr val="tx1">
                    <a:lumMod val="50000"/>
                    <a:lumOff val="50000"/>
                  </a:schemeClr>
                </a:solidFill>
                <a:latin typeface="Gill Sans MT" pitchFamily="34" charset="0"/>
              </a:rPr>
              <a:t>fuel poverty</a:t>
            </a:r>
          </a:p>
          <a:p>
            <a:pPr marL="342900" indent="-342900" fontAlgn="auto">
              <a:spcBef>
                <a:spcPts val="0"/>
              </a:spcBef>
              <a:spcAft>
                <a:spcPts val="1200"/>
              </a:spcAft>
              <a:buFont typeface="Arial" pitchFamily="34" charset="0"/>
              <a:buChar char="•"/>
              <a:defRPr/>
            </a:pPr>
            <a:r>
              <a:rPr lang="en-GB" altLang="en-GB" sz="2000" dirty="0">
                <a:solidFill>
                  <a:schemeClr val="tx1">
                    <a:lumMod val="50000"/>
                    <a:lumOff val="50000"/>
                  </a:schemeClr>
                </a:solidFill>
                <a:latin typeface="Gill Sans MT" pitchFamily="34" charset="0"/>
              </a:rPr>
              <a:t>Mitigating </a:t>
            </a:r>
            <a:r>
              <a:rPr lang="en-GB" altLang="en-GB" sz="2000" dirty="0">
                <a:solidFill>
                  <a:schemeClr val="tx1">
                    <a:lumMod val="50000"/>
                    <a:lumOff val="50000"/>
                  </a:schemeClr>
                </a:solidFill>
                <a:latin typeface="Gill Sans MT" pitchFamily="34" charset="0"/>
              </a:rPr>
              <a:t>the effects of rising energy prices</a:t>
            </a:r>
          </a:p>
          <a:p>
            <a:pPr marL="342900" indent="-342900" fontAlgn="auto">
              <a:spcBef>
                <a:spcPts val="0"/>
              </a:spcBef>
              <a:spcAft>
                <a:spcPts val="1200"/>
              </a:spcAft>
              <a:buFont typeface="Arial" pitchFamily="34" charset="0"/>
              <a:buChar char="•"/>
              <a:defRPr/>
            </a:pPr>
            <a:r>
              <a:rPr lang="en-GB" altLang="en-GB" sz="2000" dirty="0">
                <a:solidFill>
                  <a:schemeClr val="tx1">
                    <a:lumMod val="50000"/>
                    <a:lumOff val="50000"/>
                  </a:schemeClr>
                </a:solidFill>
                <a:latin typeface="Gill Sans MT" pitchFamily="34" charset="0"/>
              </a:rPr>
              <a:t>Reducing </a:t>
            </a:r>
            <a:r>
              <a:rPr lang="en-GB" altLang="en-GB" sz="2000" dirty="0">
                <a:solidFill>
                  <a:schemeClr val="tx1">
                    <a:lumMod val="50000"/>
                    <a:lumOff val="50000"/>
                  </a:schemeClr>
                </a:solidFill>
                <a:latin typeface="Gill Sans MT" pitchFamily="34" charset="0"/>
              </a:rPr>
              <a:t>CO</a:t>
            </a:r>
            <a:r>
              <a:rPr lang="en-GB" altLang="en-GB" sz="1400" dirty="0">
                <a:solidFill>
                  <a:schemeClr val="tx1">
                    <a:lumMod val="50000"/>
                    <a:lumOff val="50000"/>
                  </a:schemeClr>
                </a:solidFill>
                <a:latin typeface="Gill Sans MT" pitchFamily="34" charset="0"/>
              </a:rPr>
              <a:t>2</a:t>
            </a:r>
            <a:r>
              <a:rPr lang="en-GB" altLang="en-GB" sz="2000" dirty="0">
                <a:solidFill>
                  <a:schemeClr val="tx1">
                    <a:lumMod val="50000"/>
                    <a:lumOff val="50000"/>
                  </a:schemeClr>
                </a:solidFill>
                <a:latin typeface="Gill Sans MT" pitchFamily="34" charset="0"/>
              </a:rPr>
              <a:t> emissions</a:t>
            </a:r>
          </a:p>
          <a:p>
            <a:pPr marL="342900" indent="-342900" fontAlgn="auto">
              <a:spcBef>
                <a:spcPts val="0"/>
              </a:spcBef>
              <a:spcAft>
                <a:spcPts val="0"/>
              </a:spcAft>
              <a:buFont typeface="Arial" pitchFamily="34" charset="0"/>
              <a:buChar char="•"/>
              <a:defRPr/>
            </a:pPr>
            <a:r>
              <a:rPr lang="en-GB" altLang="en-GB" sz="2000" dirty="0">
                <a:solidFill>
                  <a:schemeClr val="tx1">
                    <a:lumMod val="50000"/>
                    <a:lumOff val="50000"/>
                  </a:schemeClr>
                </a:solidFill>
                <a:latin typeface="Gill Sans MT" pitchFamily="34" charset="0"/>
              </a:rPr>
              <a:t>Compliance </a:t>
            </a:r>
            <a:r>
              <a:rPr lang="en-GB" altLang="en-GB" sz="2000" dirty="0">
                <a:solidFill>
                  <a:schemeClr val="tx1">
                    <a:lumMod val="50000"/>
                    <a:lumOff val="50000"/>
                  </a:schemeClr>
                </a:solidFill>
                <a:latin typeface="Gill Sans MT" pitchFamily="34" charset="0"/>
              </a:rPr>
              <a:t>with UK and EU legislation</a:t>
            </a:r>
          </a:p>
          <a:p>
            <a:pPr marL="800100" lvl="1" indent="-342900" fontAlgn="auto">
              <a:spcBef>
                <a:spcPts val="0"/>
              </a:spcBef>
              <a:spcAft>
                <a:spcPts val="1200"/>
              </a:spcAft>
              <a:buFont typeface="Arial" pitchFamily="34" charset="0"/>
              <a:buChar char="•"/>
              <a:defRPr/>
            </a:pPr>
            <a:r>
              <a:rPr lang="en-GB" altLang="en-GB" sz="2000" dirty="0">
                <a:solidFill>
                  <a:schemeClr val="tx1">
                    <a:lumMod val="50000"/>
                    <a:lumOff val="50000"/>
                  </a:schemeClr>
                </a:solidFill>
                <a:latin typeface="Gill Sans MT" pitchFamily="34" charset="0"/>
              </a:rPr>
              <a:t>Code </a:t>
            </a:r>
            <a:r>
              <a:rPr lang="en-GB" altLang="en-GB" sz="2000" dirty="0">
                <a:solidFill>
                  <a:schemeClr val="tx1">
                    <a:lumMod val="50000"/>
                    <a:lumOff val="50000"/>
                  </a:schemeClr>
                </a:solidFill>
                <a:latin typeface="Gill Sans MT" pitchFamily="34" charset="0"/>
              </a:rPr>
              <a:t>for Sustainable Homes etc.</a:t>
            </a:r>
          </a:p>
          <a:p>
            <a:pPr marL="342900" indent="-342900" fontAlgn="auto">
              <a:spcBef>
                <a:spcPts val="0"/>
              </a:spcBef>
              <a:spcAft>
                <a:spcPts val="1200"/>
              </a:spcAft>
              <a:buFont typeface="Arial" pitchFamily="34" charset="0"/>
              <a:buChar char="•"/>
              <a:defRPr/>
            </a:pPr>
            <a:r>
              <a:rPr lang="en-GB" altLang="en-GB" sz="2000" dirty="0">
                <a:solidFill>
                  <a:schemeClr val="tx1">
                    <a:lumMod val="50000"/>
                    <a:lumOff val="50000"/>
                  </a:schemeClr>
                </a:solidFill>
                <a:latin typeface="Gill Sans MT" pitchFamily="34" charset="0"/>
              </a:rPr>
              <a:t>Improving </a:t>
            </a:r>
            <a:r>
              <a:rPr lang="en-GB" altLang="en-GB" sz="2000" dirty="0">
                <a:solidFill>
                  <a:schemeClr val="tx1">
                    <a:lumMod val="50000"/>
                    <a:lumOff val="50000"/>
                  </a:schemeClr>
                </a:solidFill>
                <a:latin typeface="Gill Sans MT" pitchFamily="34" charset="0"/>
              </a:rPr>
              <a:t>indoor climate and comfort levels</a:t>
            </a:r>
          </a:p>
          <a:p>
            <a:pPr marL="342900" indent="-342900" fontAlgn="auto">
              <a:spcBef>
                <a:spcPts val="0"/>
              </a:spcBef>
              <a:spcAft>
                <a:spcPts val="1200"/>
              </a:spcAft>
              <a:buFont typeface="Arial" pitchFamily="34" charset="0"/>
              <a:buChar char="•"/>
              <a:defRPr/>
            </a:pPr>
            <a:r>
              <a:rPr lang="en-GB" altLang="en-GB" sz="2000" dirty="0">
                <a:solidFill>
                  <a:schemeClr val="tx1">
                    <a:lumMod val="50000"/>
                    <a:lumOff val="50000"/>
                  </a:schemeClr>
                </a:solidFill>
                <a:latin typeface="Gill Sans MT" pitchFamily="34" charset="0"/>
              </a:rPr>
              <a:t>Upgrading </a:t>
            </a:r>
            <a:r>
              <a:rPr lang="en-GB" altLang="en-GB" sz="2000" dirty="0">
                <a:solidFill>
                  <a:schemeClr val="tx1">
                    <a:lumMod val="50000"/>
                    <a:lumOff val="50000"/>
                  </a:schemeClr>
                </a:solidFill>
                <a:latin typeface="Gill Sans MT" pitchFamily="34" charset="0"/>
              </a:rPr>
              <a:t>heating systems - Decent Homes etc.</a:t>
            </a:r>
            <a:endParaRPr lang="en-GB" altLang="en-GB" sz="900" b="1" dirty="0">
              <a:solidFill>
                <a:srgbClr val="669900"/>
              </a:solidFill>
              <a:latin typeface="Verdana" pitchFamily="34" charset="0"/>
            </a:endParaRPr>
          </a:p>
        </p:txBody>
      </p:sp>
      <p:sp>
        <p:nvSpPr>
          <p:cNvPr id="13"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sp>
        <p:nvSpPr>
          <p:cNvPr id="3080"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FVP_F310P_HR07.jpg"/>
          <p:cNvPicPr>
            <a:picLocks noChangeAspect="1"/>
          </p:cNvPicPr>
          <p:nvPr/>
        </p:nvPicPr>
        <p:blipFill>
          <a:blip r:embed="rId3">
            <a:extLst>
              <a:ext uri="{28A0092B-C50C-407E-A947-70E740481C1C}">
                <a14:useLocalDpi xmlns:a14="http://schemas.microsoft.com/office/drawing/2010/main" val="0"/>
              </a:ext>
            </a:extLst>
          </a:blip>
          <a:srcRect l="2055" t="9673" b="23831"/>
          <a:stretch>
            <a:fillRect/>
          </a:stretch>
        </p:blipFill>
        <p:spPr bwMode="auto">
          <a:xfrm>
            <a:off x="1000125" y="1143000"/>
            <a:ext cx="771525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14" name="Straight Connector 13"/>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4104" name="Rectangle 10"/>
          <p:cNvSpPr>
            <a:spLocks noChangeArrowheads="1"/>
          </p:cNvSpPr>
          <p:nvPr/>
        </p:nvSpPr>
        <p:spPr bwMode="auto">
          <a:xfrm>
            <a:off x="214313" y="3857625"/>
            <a:ext cx="6048375" cy="1138238"/>
          </a:xfrm>
          <a:prstGeom prst="rect">
            <a:avLst/>
          </a:prstGeom>
          <a:noFill/>
          <a:ln w="9525">
            <a:noFill/>
            <a:miter lim="800000"/>
            <a:headEnd/>
            <a:tailEnd/>
          </a:ln>
        </p:spPr>
        <p:txBody>
          <a:bodyPr>
            <a:spAutoFit/>
          </a:bodyPr>
          <a:lstStyle/>
          <a:p>
            <a:pPr fontAlgn="auto">
              <a:lnSpc>
                <a:spcPct val="130000"/>
              </a:lnSpc>
              <a:spcBef>
                <a:spcPts val="0"/>
              </a:spcBef>
              <a:spcAft>
                <a:spcPts val="0"/>
              </a:spcAft>
              <a:buFont typeface="Wingdings" pitchFamily="2" charset="2"/>
              <a:buChar char="§"/>
              <a:defRPr/>
            </a:pP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Heats</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domestic</a:t>
            </a:r>
            <a:r>
              <a:rPr lang="fr-FR" dirty="0">
                <a:solidFill>
                  <a:schemeClr val="tx1">
                    <a:lumMod val="50000"/>
                    <a:lumOff val="50000"/>
                  </a:schemeClr>
                </a:solidFill>
                <a:latin typeface="Gill Sans MT" pitchFamily="34" charset="0"/>
              </a:rPr>
              <a:t> hot water</a:t>
            </a:r>
          </a:p>
          <a:p>
            <a:pPr fontAlgn="auto">
              <a:lnSpc>
                <a:spcPct val="130000"/>
              </a:lnSpc>
              <a:spcBef>
                <a:spcPts val="0"/>
              </a:spcBef>
              <a:spcAft>
                <a:spcPts val="0"/>
              </a:spcAft>
              <a:buFont typeface="Wingdings" pitchFamily="2" charset="2"/>
              <a:buChar char="§"/>
              <a:defRPr/>
            </a:pP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Heats</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radiators</a:t>
            </a:r>
            <a:r>
              <a:rPr lang="fr-FR" dirty="0">
                <a:solidFill>
                  <a:schemeClr val="tx1">
                    <a:lumMod val="50000"/>
                    <a:lumOff val="50000"/>
                  </a:schemeClr>
                </a:solidFill>
                <a:latin typeface="Gill Sans MT" pitchFamily="34" charset="0"/>
              </a:rPr>
              <a:t> / UFH</a:t>
            </a:r>
          </a:p>
          <a:p>
            <a:pPr fontAlgn="auto">
              <a:lnSpc>
                <a:spcPct val="130000"/>
              </a:lnSpc>
              <a:spcBef>
                <a:spcPts val="0"/>
              </a:spcBef>
              <a:spcAft>
                <a:spcPts val="0"/>
              </a:spcAft>
              <a:buFont typeface="Wingdings" pitchFamily="2" charset="2"/>
              <a:buChar char="§"/>
              <a:defRPr/>
            </a:pP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Provides</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healthy</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comfortable</a:t>
            </a:r>
            <a:r>
              <a:rPr lang="fr-FR" dirty="0">
                <a:solidFill>
                  <a:schemeClr val="tx1">
                    <a:lumMod val="50000"/>
                    <a:lumOff val="50000"/>
                  </a:schemeClr>
                </a:solidFill>
                <a:latin typeface="Gill Sans MT" pitchFamily="34" charset="0"/>
              </a:rPr>
              <a:t> indoor </a:t>
            </a:r>
            <a:r>
              <a:rPr lang="fr-FR" dirty="0" err="1">
                <a:solidFill>
                  <a:schemeClr val="tx1">
                    <a:lumMod val="50000"/>
                    <a:lumOff val="50000"/>
                  </a:schemeClr>
                </a:solidFill>
                <a:latin typeface="Gill Sans MT" pitchFamily="34" charset="0"/>
              </a:rPr>
              <a:t>climate</a:t>
            </a:r>
            <a:endParaRPr lang="fr-FR" dirty="0">
              <a:solidFill>
                <a:schemeClr val="tx1">
                  <a:lumMod val="50000"/>
                  <a:lumOff val="50000"/>
                </a:schemeClr>
              </a:solidFill>
              <a:latin typeface="Gill Sans MT" pitchFamily="34" charset="0"/>
            </a:endParaRPr>
          </a:p>
        </p:txBody>
      </p:sp>
      <p:sp>
        <p:nvSpPr>
          <p:cNvPr id="4105" name="Rectangle 12"/>
          <p:cNvSpPr>
            <a:spLocks noChangeArrowheads="1"/>
          </p:cNvSpPr>
          <p:nvPr/>
        </p:nvSpPr>
        <p:spPr bwMode="auto">
          <a:xfrm>
            <a:off x="214313" y="4929188"/>
            <a:ext cx="5715000" cy="1173162"/>
          </a:xfrm>
          <a:prstGeom prst="rect">
            <a:avLst/>
          </a:prstGeom>
          <a:noFill/>
          <a:ln w="9525">
            <a:noFill/>
            <a:miter lim="800000"/>
            <a:headEnd/>
            <a:tailEnd/>
          </a:ln>
        </p:spPr>
        <p:txBody>
          <a:bodyPr>
            <a:spAutoFit/>
          </a:bodyPr>
          <a:lstStyle/>
          <a:p>
            <a:pPr fontAlgn="auto">
              <a:lnSpc>
                <a:spcPct val="130000"/>
              </a:lnSpc>
              <a:spcBef>
                <a:spcPts val="0"/>
              </a:spcBef>
              <a:spcAft>
                <a:spcPts val="0"/>
              </a:spcAft>
              <a:buFont typeface="Wingdings" pitchFamily="2" charset="2"/>
              <a:buChar char="§"/>
              <a:defRPr/>
            </a:pP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Removes</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damp</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stale</a:t>
            </a:r>
            <a:r>
              <a:rPr lang="fr-FR" dirty="0">
                <a:solidFill>
                  <a:schemeClr val="tx1">
                    <a:lumMod val="50000"/>
                    <a:lumOff val="50000"/>
                  </a:schemeClr>
                </a:solidFill>
                <a:latin typeface="Gill Sans MT" pitchFamily="34" charset="0"/>
              </a:rPr>
              <a:t> air &amp; supplies </a:t>
            </a:r>
            <a:r>
              <a:rPr lang="fr-FR" dirty="0" err="1">
                <a:solidFill>
                  <a:schemeClr val="tx1">
                    <a:lumMod val="50000"/>
                    <a:lumOff val="50000"/>
                  </a:schemeClr>
                </a:solidFill>
                <a:latin typeface="Gill Sans MT" pitchFamily="34" charset="0"/>
              </a:rPr>
              <a:t>fresh</a:t>
            </a:r>
            <a:r>
              <a:rPr lang="fr-FR" dirty="0">
                <a:solidFill>
                  <a:schemeClr val="tx1">
                    <a:lumMod val="50000"/>
                    <a:lumOff val="50000"/>
                  </a:schemeClr>
                </a:solidFill>
                <a:latin typeface="Gill Sans MT" pitchFamily="34" charset="0"/>
              </a:rPr>
              <a:t> air</a:t>
            </a:r>
          </a:p>
          <a:p>
            <a:pPr fontAlgn="auto">
              <a:lnSpc>
                <a:spcPct val="130000"/>
              </a:lnSpc>
              <a:spcBef>
                <a:spcPts val="0"/>
              </a:spcBef>
              <a:spcAft>
                <a:spcPts val="0"/>
              </a:spcAft>
              <a:buFont typeface="Wingdings" pitchFamily="2" charset="2"/>
              <a:buChar char="§"/>
              <a:defRPr/>
            </a:pP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Prevents</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moisture</a:t>
            </a:r>
            <a:r>
              <a:rPr lang="fr-FR" dirty="0">
                <a:solidFill>
                  <a:schemeClr val="tx1">
                    <a:lumMod val="50000"/>
                    <a:lumOff val="50000"/>
                  </a:schemeClr>
                </a:solidFill>
                <a:latin typeface="Gill Sans MT" pitchFamily="34" charset="0"/>
              </a:rPr>
              <a:t> and </a:t>
            </a:r>
            <a:r>
              <a:rPr lang="fr-FR" dirty="0" err="1">
                <a:solidFill>
                  <a:schemeClr val="tx1">
                    <a:lumMod val="50000"/>
                    <a:lumOff val="50000"/>
                  </a:schemeClr>
                </a:solidFill>
                <a:latin typeface="Gill Sans MT" pitchFamily="34" charset="0"/>
              </a:rPr>
              <a:t>mould</a:t>
            </a:r>
            <a:endParaRPr lang="fr-FR" dirty="0">
              <a:solidFill>
                <a:schemeClr val="tx1">
                  <a:lumMod val="50000"/>
                  <a:lumOff val="50000"/>
                </a:schemeClr>
              </a:solidFill>
              <a:latin typeface="Gill Sans MT" pitchFamily="34" charset="0"/>
            </a:endParaRPr>
          </a:p>
          <a:p>
            <a:pPr fontAlgn="auto">
              <a:lnSpc>
                <a:spcPct val="130000"/>
              </a:lnSpc>
              <a:spcBef>
                <a:spcPts val="0"/>
              </a:spcBef>
              <a:spcAft>
                <a:spcPts val="0"/>
              </a:spcAft>
              <a:buFont typeface="Wingdings" pitchFamily="2" charset="2"/>
              <a:buChar char="§"/>
              <a:defRPr/>
            </a:pP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Energy</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saving</a:t>
            </a:r>
            <a:r>
              <a:rPr lang="fr-FR" dirty="0">
                <a:solidFill>
                  <a:schemeClr val="tx1">
                    <a:lumMod val="50000"/>
                    <a:lumOff val="50000"/>
                  </a:schemeClr>
                </a:solidFill>
                <a:latin typeface="Gill Sans MT" pitchFamily="34" charset="0"/>
              </a:rPr>
              <a:t> of up to 10,000 </a:t>
            </a:r>
            <a:r>
              <a:rPr lang="fr-FR" dirty="0" err="1">
                <a:solidFill>
                  <a:schemeClr val="tx1">
                    <a:lumMod val="50000"/>
                    <a:lumOff val="50000"/>
                  </a:schemeClr>
                </a:solidFill>
                <a:latin typeface="Gill Sans MT" pitchFamily="34" charset="0"/>
              </a:rPr>
              <a:t>kWhrs</a:t>
            </a:r>
            <a:r>
              <a:rPr lang="fr-FR" dirty="0">
                <a:solidFill>
                  <a:schemeClr val="tx1">
                    <a:lumMod val="50000"/>
                    <a:lumOff val="50000"/>
                  </a:schemeClr>
                </a:solidFill>
                <a:latin typeface="Gill Sans MT" pitchFamily="34" charset="0"/>
              </a:rPr>
              <a:t> / </a:t>
            </a:r>
            <a:r>
              <a:rPr lang="fr-FR" dirty="0" err="1">
                <a:solidFill>
                  <a:schemeClr val="tx1">
                    <a:lumMod val="50000"/>
                    <a:lumOff val="50000"/>
                  </a:schemeClr>
                </a:solidFill>
                <a:latin typeface="Gill Sans MT" pitchFamily="34" charset="0"/>
              </a:rPr>
              <a:t>year</a:t>
            </a:r>
            <a:endParaRPr lang="fr-FR" dirty="0">
              <a:solidFill>
                <a:schemeClr val="tx1">
                  <a:lumMod val="50000"/>
                  <a:lumOff val="50000"/>
                </a:schemeClr>
              </a:solidFill>
              <a:latin typeface="Gill Sans MT" pitchFamily="34" charset="0"/>
            </a:endParaRPr>
          </a:p>
        </p:txBody>
      </p:sp>
      <p:sp>
        <p:nvSpPr>
          <p:cNvPr id="20487" name="TextBox 16"/>
          <p:cNvSpPr txBox="1">
            <a:spLocks noChangeArrowheads="1"/>
          </p:cNvSpPr>
          <p:nvPr/>
        </p:nvSpPr>
        <p:spPr bwMode="auto">
          <a:xfrm>
            <a:off x="214313" y="214313"/>
            <a:ext cx="4786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Exhaust Air Heat Pump</a:t>
            </a:r>
            <a:endParaRPr lang="en-US" sz="3200" b="1">
              <a:solidFill>
                <a:srgbClr val="669900"/>
              </a:solidFill>
              <a:latin typeface="Gill Sans MT" pitchFamily="34" charset="0"/>
            </a:endParaRPr>
          </a:p>
        </p:txBody>
      </p:sp>
      <p:sp>
        <p:nvSpPr>
          <p:cNvPr id="11" name="TextBox 9"/>
          <p:cNvSpPr txBox="1">
            <a:spLocks noChangeArrowheads="1"/>
          </p:cNvSpPr>
          <p:nvPr/>
        </p:nvSpPr>
        <p:spPr bwMode="auto">
          <a:xfrm>
            <a:off x="214313" y="857250"/>
            <a:ext cx="3571875" cy="923925"/>
          </a:xfrm>
          <a:prstGeom prst="rect">
            <a:avLst/>
          </a:prstGeom>
          <a:noFill/>
          <a:ln w="9525">
            <a:noFill/>
            <a:miter lim="800000"/>
            <a:headEnd/>
            <a:tailEnd/>
          </a:ln>
        </p:spPr>
        <p:txBody>
          <a:bodyPr>
            <a:spAutoFit/>
          </a:bodyPr>
          <a:lstStyle/>
          <a:p>
            <a:pPr fontAlgn="auto">
              <a:spcBef>
                <a:spcPts val="0"/>
              </a:spcBef>
              <a:spcAft>
                <a:spcPts val="0"/>
              </a:spcAft>
              <a:defRPr/>
            </a:pPr>
            <a:r>
              <a:rPr lang="fr-FR" b="1" dirty="0">
                <a:solidFill>
                  <a:schemeClr val="tx1">
                    <a:lumMod val="50000"/>
                    <a:lumOff val="50000"/>
                  </a:schemeClr>
                </a:solidFill>
                <a:latin typeface="Gill Sans MT" pitchFamily="34" charset="0"/>
              </a:rPr>
              <a:t>NIBE F205 / 360</a:t>
            </a:r>
          </a:p>
          <a:p>
            <a:pPr fontAlgn="auto">
              <a:spcBef>
                <a:spcPts val="0"/>
              </a:spcBef>
              <a:spcAft>
                <a:spcPts val="0"/>
              </a:spcAft>
              <a:defRPr/>
            </a:pPr>
            <a:r>
              <a:rPr lang="en-GB" dirty="0">
                <a:solidFill>
                  <a:schemeClr val="tx1">
                    <a:lumMod val="50000"/>
                    <a:lumOff val="50000"/>
                  </a:schemeClr>
                </a:solidFill>
                <a:latin typeface="Gill Sans MT" pitchFamily="34" charset="0"/>
              </a:rPr>
              <a:t>Heating, Hot Water</a:t>
            </a:r>
          </a:p>
          <a:p>
            <a:pPr fontAlgn="auto">
              <a:spcBef>
                <a:spcPts val="0"/>
              </a:spcBef>
              <a:spcAft>
                <a:spcPts val="0"/>
              </a:spcAft>
              <a:defRPr/>
            </a:pPr>
            <a:r>
              <a:rPr lang="en-GB" dirty="0">
                <a:solidFill>
                  <a:schemeClr val="tx1">
                    <a:lumMod val="50000"/>
                    <a:lumOff val="50000"/>
                  </a:schemeClr>
                </a:solidFill>
                <a:latin typeface="Gill Sans MT" pitchFamily="34" charset="0"/>
              </a:rPr>
              <a:t>&amp; Ventilation</a:t>
            </a:r>
          </a:p>
        </p:txBody>
      </p:sp>
      <p:sp>
        <p:nvSpPr>
          <p:cNvPr id="12" name="TextBox 11"/>
          <p:cNvSpPr txBox="1"/>
          <p:nvPr/>
        </p:nvSpPr>
        <p:spPr>
          <a:xfrm>
            <a:off x="5143500" y="785813"/>
            <a:ext cx="3857625" cy="1477962"/>
          </a:xfrm>
          <a:prstGeom prst="rect">
            <a:avLst/>
          </a:prstGeom>
          <a:noFill/>
        </p:spPr>
        <p:txBody>
          <a:bodyPr>
            <a:spAutoFit/>
          </a:bodyPr>
          <a:lstStyle/>
          <a:p>
            <a:pPr algn="r" fontAlgn="auto">
              <a:spcBef>
                <a:spcPts val="0"/>
              </a:spcBef>
              <a:spcAft>
                <a:spcPts val="0"/>
              </a:spcAft>
              <a:defRPr/>
            </a:pPr>
            <a:r>
              <a:rPr lang="fr-FR" dirty="0" err="1">
                <a:solidFill>
                  <a:schemeClr val="tx1">
                    <a:lumMod val="50000"/>
                    <a:lumOff val="50000"/>
                  </a:schemeClr>
                </a:solidFill>
                <a:latin typeface="Gill Sans MT" pitchFamily="34" charset="0"/>
              </a:rPr>
              <a:t>Mechanical</a:t>
            </a:r>
            <a:r>
              <a:rPr lang="fr-FR" dirty="0">
                <a:solidFill>
                  <a:schemeClr val="tx1">
                    <a:lumMod val="50000"/>
                    <a:lumOff val="50000"/>
                  </a:schemeClr>
                </a:solidFill>
                <a:latin typeface="Gill Sans MT" pitchFamily="34" charset="0"/>
              </a:rPr>
              <a:t> ventilation system </a:t>
            </a:r>
            <a:r>
              <a:rPr lang="fr-FR" dirty="0" err="1">
                <a:solidFill>
                  <a:schemeClr val="tx1">
                    <a:lumMod val="50000"/>
                    <a:lumOff val="50000"/>
                  </a:schemeClr>
                </a:solidFill>
                <a:latin typeface="Gill Sans MT" pitchFamily="34" charset="0"/>
              </a:rPr>
              <a:t>using</a:t>
            </a:r>
            <a:r>
              <a:rPr lang="fr-FR" dirty="0">
                <a:solidFill>
                  <a:schemeClr val="tx1">
                    <a:lumMod val="50000"/>
                    <a:lumOff val="50000"/>
                  </a:schemeClr>
                </a:solidFill>
                <a:latin typeface="Gill Sans MT" pitchFamily="34" charset="0"/>
              </a:rPr>
              <a:t> </a:t>
            </a:r>
          </a:p>
          <a:p>
            <a:pPr algn="r" fontAlgn="auto">
              <a:spcBef>
                <a:spcPts val="0"/>
              </a:spcBef>
              <a:spcAft>
                <a:spcPts val="0"/>
              </a:spcAft>
              <a:defRPr/>
            </a:pPr>
            <a:r>
              <a:rPr lang="fr-FR" dirty="0">
                <a:solidFill>
                  <a:schemeClr val="tx1">
                    <a:lumMod val="50000"/>
                    <a:lumOff val="50000"/>
                  </a:schemeClr>
                </a:solidFill>
                <a:latin typeface="Gill Sans MT" pitchFamily="34" charset="0"/>
              </a:rPr>
              <a:t>a </a:t>
            </a:r>
            <a:r>
              <a:rPr lang="fr-FR" dirty="0" err="1">
                <a:solidFill>
                  <a:schemeClr val="tx1">
                    <a:lumMod val="50000"/>
                    <a:lumOff val="50000"/>
                  </a:schemeClr>
                </a:solidFill>
                <a:latin typeface="Gill Sans MT" pitchFamily="34" charset="0"/>
              </a:rPr>
              <a:t>heat</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pump</a:t>
            </a:r>
            <a:r>
              <a:rPr lang="fr-FR" dirty="0">
                <a:solidFill>
                  <a:schemeClr val="tx1">
                    <a:lumMod val="50000"/>
                    <a:lumOff val="50000"/>
                  </a:schemeClr>
                </a:solidFill>
                <a:latin typeface="Gill Sans MT" pitchFamily="34" charset="0"/>
              </a:rPr>
              <a:t>. System </a:t>
            </a:r>
            <a:r>
              <a:rPr lang="fr-FR" dirty="0" err="1">
                <a:solidFill>
                  <a:schemeClr val="tx1">
                    <a:lumMod val="50000"/>
                    <a:lumOff val="50000"/>
                  </a:schemeClr>
                </a:solidFill>
                <a:latin typeface="Gill Sans MT" pitchFamily="34" charset="0"/>
              </a:rPr>
              <a:t>totally</a:t>
            </a: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contained</a:t>
            </a:r>
            <a:endParaRPr lang="fr-FR" dirty="0">
              <a:solidFill>
                <a:schemeClr val="tx1">
                  <a:lumMod val="50000"/>
                  <a:lumOff val="50000"/>
                </a:schemeClr>
              </a:solidFill>
              <a:latin typeface="Gill Sans MT" pitchFamily="34" charset="0"/>
            </a:endParaRPr>
          </a:p>
          <a:p>
            <a:pPr algn="r" fontAlgn="auto">
              <a:spcBef>
                <a:spcPts val="0"/>
              </a:spcBef>
              <a:spcAft>
                <a:spcPts val="0"/>
              </a:spcAft>
              <a:defRPr/>
            </a:pPr>
            <a:r>
              <a:rPr lang="fr-FR" dirty="0">
                <a:solidFill>
                  <a:schemeClr val="tx1">
                    <a:lumMod val="50000"/>
                    <a:lumOff val="50000"/>
                  </a:schemeClr>
                </a:solidFill>
                <a:latin typeface="Gill Sans MT" pitchFamily="34" charset="0"/>
              </a:rPr>
              <a:t>                                </a:t>
            </a:r>
            <a:r>
              <a:rPr lang="fr-FR" dirty="0" err="1">
                <a:solidFill>
                  <a:schemeClr val="tx1">
                    <a:lumMod val="50000"/>
                    <a:lumOff val="50000"/>
                  </a:schemeClr>
                </a:solidFill>
                <a:latin typeface="Gill Sans MT" pitchFamily="34" charset="0"/>
              </a:rPr>
              <a:t>within</a:t>
            </a:r>
            <a:r>
              <a:rPr lang="fr-FR" dirty="0">
                <a:solidFill>
                  <a:schemeClr val="tx1">
                    <a:lumMod val="50000"/>
                    <a:lumOff val="50000"/>
                  </a:schemeClr>
                </a:solidFill>
                <a:latin typeface="Gill Sans MT" pitchFamily="34" charset="0"/>
              </a:rPr>
              <a:t> building </a:t>
            </a:r>
            <a:r>
              <a:rPr lang="fr-FR" dirty="0" err="1">
                <a:solidFill>
                  <a:schemeClr val="tx1">
                    <a:lumMod val="50000"/>
                    <a:lumOff val="50000"/>
                  </a:schemeClr>
                </a:solidFill>
                <a:latin typeface="Gill Sans MT" pitchFamily="34" charset="0"/>
              </a:rPr>
              <a:t>envelope</a:t>
            </a:r>
            <a:endParaRPr lang="fr-FR" dirty="0">
              <a:solidFill>
                <a:schemeClr val="tx1">
                  <a:lumMod val="50000"/>
                  <a:lumOff val="50000"/>
                </a:schemeClr>
              </a:solidFill>
              <a:latin typeface="Gill Sans MT" pitchFamily="34" charset="0"/>
            </a:endParaRPr>
          </a:p>
          <a:p>
            <a:pPr fontAlgn="auto">
              <a:spcBef>
                <a:spcPts val="0"/>
              </a:spcBef>
              <a:spcAft>
                <a:spcPts val="0"/>
              </a:spcAft>
              <a:defRPr/>
            </a:pPr>
            <a:endParaRPr lang="en-US" dirty="0">
              <a:latin typeface="+mn-lt"/>
            </a:endParaRPr>
          </a:p>
        </p:txBody>
      </p:sp>
      <p:pic>
        <p:nvPicPr>
          <p:cNvPr id="20490" name="Picture 17"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3" name="Picture 2" descr="Colin and Stewart Maxwell MSP"/>
          <p:cNvPicPr>
            <a:picLocks noChangeAspect="1" noChangeArrowheads="1"/>
          </p:cNvPicPr>
          <p:nvPr/>
        </p:nvPicPr>
        <p:blipFill>
          <a:blip r:embed="rId5"/>
          <a:srcRect l="23234" t="18265" r="15468"/>
          <a:stretch>
            <a:fillRect/>
          </a:stretch>
        </p:blipFill>
        <p:spPr bwMode="auto">
          <a:xfrm>
            <a:off x="6929438" y="4071938"/>
            <a:ext cx="1928812" cy="1928812"/>
          </a:xfrm>
          <a:prstGeom prst="rect">
            <a:avLst/>
          </a:prstGeom>
          <a:ln>
            <a:noFill/>
          </a:ln>
          <a:effectLst>
            <a:outerShdw blurRad="292100" dist="139700" dir="2700000" algn="tl" rotWithShape="0">
              <a:srgbClr val="333333">
                <a:alpha val="65000"/>
              </a:srgbClr>
            </a:outerShdw>
          </a:effectLst>
        </p:spPr>
      </p:pic>
      <p:sp>
        <p:nvSpPr>
          <p:cNvPr id="20493"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14" name="Straight Connector 13"/>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21508" name="TextBox 16"/>
          <p:cNvSpPr txBox="1">
            <a:spLocks noChangeArrowheads="1"/>
          </p:cNvSpPr>
          <p:nvPr/>
        </p:nvSpPr>
        <p:spPr bwMode="auto">
          <a:xfrm>
            <a:off x="214313" y="214313"/>
            <a:ext cx="4786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Exhaust Air Heat Pump</a:t>
            </a:r>
            <a:endParaRPr lang="en-US" sz="3200" b="1">
              <a:solidFill>
                <a:srgbClr val="669900"/>
              </a:solidFill>
              <a:latin typeface="Gill Sans MT" pitchFamily="34" charset="0"/>
            </a:endParaRPr>
          </a:p>
        </p:txBody>
      </p:sp>
      <p:sp>
        <p:nvSpPr>
          <p:cNvPr id="11" name="TextBox 9"/>
          <p:cNvSpPr txBox="1">
            <a:spLocks noChangeArrowheads="1"/>
          </p:cNvSpPr>
          <p:nvPr/>
        </p:nvSpPr>
        <p:spPr bwMode="auto">
          <a:xfrm>
            <a:off x="214313" y="857250"/>
            <a:ext cx="3571875" cy="646113"/>
          </a:xfrm>
          <a:prstGeom prst="rect">
            <a:avLst/>
          </a:prstGeom>
          <a:noFill/>
          <a:ln w="9525">
            <a:noFill/>
            <a:miter lim="800000"/>
            <a:headEnd/>
            <a:tailEnd/>
          </a:ln>
        </p:spPr>
        <p:txBody>
          <a:bodyPr>
            <a:spAutoFit/>
          </a:bodyPr>
          <a:lstStyle/>
          <a:p>
            <a:pPr fontAlgn="auto">
              <a:spcBef>
                <a:spcPts val="0"/>
              </a:spcBef>
              <a:spcAft>
                <a:spcPts val="0"/>
              </a:spcAft>
              <a:defRPr/>
            </a:pPr>
            <a:r>
              <a:rPr lang="fr-FR" b="1" dirty="0">
                <a:solidFill>
                  <a:schemeClr val="tx1">
                    <a:lumMod val="50000"/>
                    <a:lumOff val="50000"/>
                  </a:schemeClr>
                </a:solidFill>
                <a:latin typeface="Gill Sans MT" pitchFamily="34" charset="0"/>
              </a:rPr>
              <a:t>NIBE F360</a:t>
            </a:r>
          </a:p>
          <a:p>
            <a:pPr fontAlgn="auto">
              <a:spcBef>
                <a:spcPts val="0"/>
              </a:spcBef>
              <a:spcAft>
                <a:spcPts val="0"/>
              </a:spcAft>
              <a:defRPr/>
            </a:pPr>
            <a:r>
              <a:rPr lang="en-GB" dirty="0">
                <a:solidFill>
                  <a:schemeClr val="tx1">
                    <a:lumMod val="50000"/>
                    <a:lumOff val="50000"/>
                  </a:schemeClr>
                </a:solidFill>
                <a:latin typeface="Gill Sans MT" pitchFamily="34" charset="0"/>
              </a:rPr>
              <a:t>Heating, Hot Water &amp; Ventilation</a:t>
            </a:r>
          </a:p>
        </p:txBody>
      </p:sp>
      <p:sp>
        <p:nvSpPr>
          <p:cNvPr id="12" name="Rectangle 13"/>
          <p:cNvSpPr>
            <a:spLocks noChangeArrowheads="1"/>
          </p:cNvSpPr>
          <p:nvPr/>
        </p:nvSpPr>
        <p:spPr bwMode="auto">
          <a:xfrm>
            <a:off x="214313" y="1571625"/>
            <a:ext cx="6215062" cy="4816475"/>
          </a:xfrm>
          <a:prstGeom prst="rect">
            <a:avLst/>
          </a:prstGeom>
          <a:noFill/>
          <a:ln w="9525">
            <a:noFill/>
            <a:miter lim="800000"/>
            <a:headEnd/>
            <a:tailEnd/>
          </a:ln>
        </p:spPr>
        <p:txBody>
          <a:bodyPr>
            <a:spAutoFit/>
          </a:bodyPr>
          <a:lstStyle/>
          <a:p>
            <a:pPr fontAlgn="auto">
              <a:spcBef>
                <a:spcPts val="0"/>
              </a:spcBef>
              <a:spcAft>
                <a:spcPts val="0"/>
              </a:spcAft>
              <a:buFont typeface="Wingdings" pitchFamily="2" charset="2"/>
              <a:buChar char="§"/>
              <a:defRPr/>
            </a:pP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Designed</a:t>
            </a:r>
            <a:r>
              <a:rPr lang="fr-FR" sz="1600" dirty="0">
                <a:solidFill>
                  <a:schemeClr val="tx1">
                    <a:lumMod val="50000"/>
                    <a:lumOff val="50000"/>
                  </a:schemeClr>
                </a:solidFill>
                <a:latin typeface="Gill Sans MT" pitchFamily="34" charset="0"/>
              </a:rPr>
              <a:t> for </a:t>
            </a:r>
            <a:r>
              <a:rPr lang="fr-FR" sz="1600" dirty="0" err="1">
                <a:solidFill>
                  <a:schemeClr val="tx1">
                    <a:lumMod val="50000"/>
                    <a:lumOff val="50000"/>
                  </a:schemeClr>
                </a:solidFill>
                <a:latin typeface="Gill Sans MT" pitchFamily="34" charset="0"/>
              </a:rPr>
              <a:t>low</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energy</a:t>
            </a:r>
            <a:r>
              <a:rPr lang="fr-FR" sz="1600" dirty="0">
                <a:solidFill>
                  <a:schemeClr val="tx1">
                    <a:lumMod val="50000"/>
                    <a:lumOff val="50000"/>
                  </a:schemeClr>
                </a:solidFill>
                <a:latin typeface="Gill Sans MT" pitchFamily="34" charset="0"/>
              </a:rPr>
              <a:t> flats or </a:t>
            </a:r>
            <a:r>
              <a:rPr lang="fr-FR" sz="1600" dirty="0" err="1">
                <a:solidFill>
                  <a:schemeClr val="tx1">
                    <a:lumMod val="50000"/>
                    <a:lumOff val="50000"/>
                  </a:schemeClr>
                </a:solidFill>
                <a:latin typeface="Gill Sans MT" pitchFamily="34" charset="0"/>
              </a:rPr>
              <a:t>houses</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with</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heat</a:t>
            </a:r>
            <a:endParaRPr lang="fr-FR" sz="1600" dirty="0">
              <a:solidFill>
                <a:schemeClr val="tx1">
                  <a:lumMod val="50000"/>
                  <a:lumOff val="50000"/>
                </a:schemeClr>
              </a:solidFill>
              <a:latin typeface="Gill Sans MT" pitchFamily="34" charset="0"/>
            </a:endParaRPr>
          </a:p>
          <a:p>
            <a:pPr fontAlgn="auto">
              <a:spcBef>
                <a:spcPts val="0"/>
              </a:spcBef>
              <a:spcAft>
                <a:spcPts val="0"/>
              </a:spcAft>
              <a:defRPr/>
            </a:pP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loss</a:t>
            </a:r>
            <a:r>
              <a:rPr lang="fr-FR" sz="1600" dirty="0">
                <a:solidFill>
                  <a:schemeClr val="tx1">
                    <a:lumMod val="50000"/>
                    <a:lumOff val="50000"/>
                  </a:schemeClr>
                </a:solidFill>
                <a:latin typeface="Gill Sans MT" pitchFamily="34" charset="0"/>
              </a:rPr>
              <a:t> up to 4.5kW.  This </a:t>
            </a:r>
            <a:r>
              <a:rPr lang="fr-FR" sz="1600" dirty="0" err="1">
                <a:solidFill>
                  <a:schemeClr val="tx1">
                    <a:lumMod val="50000"/>
                    <a:lumOff val="50000"/>
                  </a:schemeClr>
                </a:solidFill>
                <a:latin typeface="Gill Sans MT" pitchFamily="34" charset="0"/>
              </a:rPr>
              <a:t>equates</a:t>
            </a:r>
            <a:r>
              <a:rPr lang="fr-FR" sz="1600" dirty="0">
                <a:solidFill>
                  <a:schemeClr val="tx1">
                    <a:lumMod val="50000"/>
                    <a:lumOff val="50000"/>
                  </a:schemeClr>
                </a:solidFill>
                <a:latin typeface="Gill Sans MT" pitchFamily="34" charset="0"/>
              </a:rPr>
              <a:t> to a </a:t>
            </a:r>
            <a:r>
              <a:rPr lang="fr-FR" sz="1600" dirty="0" err="1">
                <a:solidFill>
                  <a:schemeClr val="tx1">
                    <a:lumMod val="50000"/>
                    <a:lumOff val="50000"/>
                  </a:schemeClr>
                </a:solidFill>
                <a:latin typeface="Gill Sans MT" pitchFamily="34" charset="0"/>
              </a:rPr>
              <a:t>dwelling</a:t>
            </a:r>
            <a:r>
              <a:rPr lang="fr-FR" sz="1600" dirty="0">
                <a:solidFill>
                  <a:schemeClr val="tx1">
                    <a:lumMod val="50000"/>
                    <a:lumOff val="50000"/>
                  </a:schemeClr>
                </a:solidFill>
                <a:latin typeface="Gill Sans MT" pitchFamily="34" charset="0"/>
              </a:rPr>
              <a:t> of</a:t>
            </a:r>
          </a:p>
          <a:p>
            <a:pPr fontAlgn="auto">
              <a:spcBef>
                <a:spcPts val="0"/>
              </a:spcBef>
              <a:spcAft>
                <a:spcPts val="0"/>
              </a:spcAft>
              <a:defRPr/>
            </a:pPr>
            <a:r>
              <a:rPr lang="fr-FR" sz="1600" dirty="0">
                <a:solidFill>
                  <a:schemeClr val="tx1">
                    <a:lumMod val="50000"/>
                    <a:lumOff val="50000"/>
                  </a:schemeClr>
                </a:solidFill>
                <a:latin typeface="Gill Sans MT" pitchFamily="34" charset="0"/>
              </a:rPr>
              <a:t>   90m2 – 100m2 </a:t>
            </a:r>
            <a:r>
              <a:rPr lang="fr-FR" sz="1600" dirty="0" err="1">
                <a:solidFill>
                  <a:schemeClr val="tx1">
                    <a:lumMod val="50000"/>
                    <a:lumOff val="50000"/>
                  </a:schemeClr>
                </a:solidFill>
                <a:latin typeface="Gill Sans MT" pitchFamily="34" charset="0"/>
              </a:rPr>
              <a:t>built</a:t>
            </a:r>
            <a:r>
              <a:rPr lang="fr-FR" sz="1600" dirty="0">
                <a:solidFill>
                  <a:schemeClr val="tx1">
                    <a:lumMod val="50000"/>
                    <a:lumOff val="50000"/>
                  </a:schemeClr>
                </a:solidFill>
                <a:latin typeface="Gill Sans MT" pitchFamily="34" charset="0"/>
              </a:rPr>
              <a:t> to </a:t>
            </a:r>
            <a:r>
              <a:rPr lang="fr-FR" sz="1600" dirty="0" err="1">
                <a:solidFill>
                  <a:schemeClr val="tx1">
                    <a:lumMod val="50000"/>
                    <a:lumOff val="50000"/>
                  </a:schemeClr>
                </a:solidFill>
                <a:latin typeface="Gill Sans MT" pitchFamily="34" charset="0"/>
              </a:rPr>
              <a:t>current</a:t>
            </a:r>
            <a:r>
              <a:rPr lang="fr-FR" sz="1600" dirty="0">
                <a:solidFill>
                  <a:schemeClr val="tx1">
                    <a:lumMod val="50000"/>
                    <a:lumOff val="50000"/>
                  </a:schemeClr>
                </a:solidFill>
                <a:latin typeface="Gill Sans MT" pitchFamily="34" charset="0"/>
              </a:rPr>
              <a:t> UK building standards. </a:t>
            </a:r>
          </a:p>
          <a:p>
            <a:pPr fontAlgn="auto">
              <a:spcBef>
                <a:spcPts val="0"/>
              </a:spcBef>
              <a:spcAft>
                <a:spcPts val="0"/>
              </a:spcAft>
              <a:defRPr/>
            </a:pPr>
            <a:endParaRPr lang="fr-FR" sz="9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Specified</a:t>
            </a:r>
            <a:r>
              <a:rPr lang="fr-FR" sz="1600" dirty="0">
                <a:solidFill>
                  <a:schemeClr val="tx1">
                    <a:lumMod val="50000"/>
                    <a:lumOff val="50000"/>
                  </a:schemeClr>
                </a:solidFill>
                <a:latin typeface="Gill Sans MT" pitchFamily="34" charset="0"/>
              </a:rPr>
              <a:t> in over 80% of new </a:t>
            </a:r>
            <a:r>
              <a:rPr lang="fr-FR" sz="1600" dirty="0" err="1">
                <a:solidFill>
                  <a:schemeClr val="tx1">
                    <a:lumMod val="50000"/>
                    <a:lumOff val="50000"/>
                  </a:schemeClr>
                </a:solidFill>
                <a:latin typeface="Gill Sans MT" pitchFamily="34" charset="0"/>
              </a:rPr>
              <a:t>dwellings</a:t>
            </a:r>
            <a:r>
              <a:rPr lang="fr-FR" sz="1600" dirty="0">
                <a:solidFill>
                  <a:schemeClr val="tx1">
                    <a:lumMod val="50000"/>
                    <a:lumOff val="50000"/>
                  </a:schemeClr>
                </a:solidFill>
                <a:latin typeface="Gill Sans MT" pitchFamily="34" charset="0"/>
              </a:rPr>
              <a:t> in </a:t>
            </a:r>
            <a:r>
              <a:rPr lang="fr-FR" sz="1600" dirty="0" err="1">
                <a:solidFill>
                  <a:schemeClr val="tx1">
                    <a:lumMod val="50000"/>
                    <a:lumOff val="50000"/>
                  </a:schemeClr>
                </a:solidFill>
                <a:latin typeface="Gill Sans MT" pitchFamily="34" charset="0"/>
              </a:rPr>
              <a:t>Sweden</a:t>
            </a:r>
            <a:endParaRPr lang="fr-FR" sz="1600" dirty="0">
              <a:solidFill>
                <a:schemeClr val="tx1">
                  <a:lumMod val="50000"/>
                  <a:lumOff val="50000"/>
                </a:schemeClr>
              </a:solidFill>
              <a:latin typeface="Gill Sans MT" pitchFamily="34" charset="0"/>
            </a:endParaRPr>
          </a:p>
          <a:p>
            <a:pPr fontAlgn="auto">
              <a:spcBef>
                <a:spcPts val="0"/>
              </a:spcBef>
              <a:spcAft>
                <a:spcPts val="0"/>
              </a:spcAft>
              <a:defRPr/>
            </a:pPr>
            <a:endParaRPr lang="fr-FR" sz="9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Heat</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pump</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capacity</a:t>
            </a:r>
            <a:r>
              <a:rPr lang="fr-FR" sz="1600" dirty="0">
                <a:solidFill>
                  <a:schemeClr val="tx1">
                    <a:lumMod val="50000"/>
                    <a:lumOff val="50000"/>
                  </a:schemeClr>
                </a:solidFill>
                <a:latin typeface="Gill Sans MT" pitchFamily="34" charset="0"/>
              </a:rPr>
              <a:t> 2kW and immersion </a:t>
            </a:r>
            <a:r>
              <a:rPr lang="fr-FR" sz="1600" dirty="0" err="1">
                <a:solidFill>
                  <a:schemeClr val="tx1">
                    <a:lumMod val="50000"/>
                    <a:lumOff val="50000"/>
                  </a:schemeClr>
                </a:solidFill>
                <a:latin typeface="Gill Sans MT" pitchFamily="34" charset="0"/>
              </a:rPr>
              <a:t>heater</a:t>
            </a:r>
            <a:r>
              <a:rPr lang="fr-FR" sz="1600" dirty="0">
                <a:solidFill>
                  <a:schemeClr val="tx1">
                    <a:lumMod val="50000"/>
                    <a:lumOff val="50000"/>
                  </a:schemeClr>
                </a:solidFill>
                <a:latin typeface="Gill Sans MT" pitchFamily="34" charset="0"/>
              </a:rPr>
              <a:t> 6kW.</a:t>
            </a:r>
          </a:p>
          <a:p>
            <a:pPr fontAlgn="auto">
              <a:spcBef>
                <a:spcPts val="0"/>
              </a:spcBef>
              <a:spcAft>
                <a:spcPts val="0"/>
              </a:spcAft>
              <a:defRPr/>
            </a:pPr>
            <a:endParaRPr lang="fr-FR" sz="9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fr-FR" sz="1600" dirty="0">
                <a:solidFill>
                  <a:schemeClr val="tx1">
                    <a:lumMod val="50000"/>
                    <a:lumOff val="50000"/>
                  </a:schemeClr>
                </a:solidFill>
                <a:latin typeface="Gill Sans MT" pitchFamily="34" charset="0"/>
              </a:rPr>
              <a:t>  </a:t>
            </a:r>
            <a:r>
              <a:rPr lang="en-GB" altLang="en-GB" sz="1600" dirty="0">
                <a:solidFill>
                  <a:schemeClr val="tx1">
                    <a:lumMod val="50000"/>
                    <a:lumOff val="50000"/>
                  </a:schemeClr>
                </a:solidFill>
                <a:latin typeface="Gill Sans MT" pitchFamily="34" charset="0"/>
              </a:rPr>
              <a:t>Built-in 170 litres hot water tank with immersion back-up</a:t>
            </a:r>
          </a:p>
          <a:p>
            <a:pPr fontAlgn="auto">
              <a:spcBef>
                <a:spcPts val="0"/>
              </a:spcBef>
              <a:spcAft>
                <a:spcPts val="0"/>
              </a:spcAft>
              <a:defRPr/>
            </a:pPr>
            <a:endParaRPr lang="en-GB" altLang="en-GB" sz="9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en-GB" altLang="en-GB" sz="1600" dirty="0">
                <a:solidFill>
                  <a:schemeClr val="tx1">
                    <a:lumMod val="50000"/>
                    <a:lumOff val="50000"/>
                  </a:schemeClr>
                </a:solidFill>
                <a:latin typeface="Gill Sans MT" pitchFamily="34" charset="0"/>
              </a:rPr>
              <a:t>  Continuous ventilation guarantees ½ air change / hour</a:t>
            </a:r>
          </a:p>
          <a:p>
            <a:pPr fontAlgn="auto">
              <a:spcBef>
                <a:spcPts val="0"/>
              </a:spcBef>
              <a:spcAft>
                <a:spcPts val="0"/>
              </a:spcAft>
              <a:buFont typeface="Wingdings" pitchFamily="2" charset="2"/>
              <a:buChar char="§"/>
              <a:defRPr/>
            </a:pPr>
            <a:endParaRPr lang="en-GB" altLang="en-GB" sz="9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en-US" altLang="en-GB" sz="1600" dirty="0">
                <a:solidFill>
                  <a:schemeClr val="tx1">
                    <a:lumMod val="50000"/>
                    <a:lumOff val="50000"/>
                  </a:schemeClr>
                </a:solidFill>
                <a:latin typeface="Gill Sans MT" pitchFamily="34" charset="0"/>
              </a:rPr>
              <a:t>   Space</a:t>
            </a:r>
            <a:r>
              <a:rPr lang="en-GB" altLang="en-GB" sz="1600" dirty="0">
                <a:solidFill>
                  <a:schemeClr val="tx1">
                    <a:lumMod val="50000"/>
                    <a:lumOff val="50000"/>
                  </a:schemeClr>
                </a:solidFill>
                <a:latin typeface="Gill Sans MT" pitchFamily="34" charset="0"/>
              </a:rPr>
              <a:t>-saving design - heat pump, hot water cylinder and</a:t>
            </a:r>
          </a:p>
          <a:p>
            <a:pPr fontAlgn="auto">
              <a:spcBef>
                <a:spcPts val="0"/>
              </a:spcBef>
              <a:spcAft>
                <a:spcPts val="0"/>
              </a:spcAft>
              <a:defRPr/>
            </a:pPr>
            <a:r>
              <a:rPr lang="en-GB" altLang="en-GB" sz="1600" dirty="0">
                <a:solidFill>
                  <a:schemeClr val="tx1">
                    <a:lumMod val="50000"/>
                    <a:lumOff val="50000"/>
                  </a:schemeClr>
                </a:solidFill>
                <a:latin typeface="Gill Sans MT" pitchFamily="34" charset="0"/>
              </a:rPr>
              <a:t>    ventilation fans all integrated into the one unit the size of a </a:t>
            </a:r>
          </a:p>
          <a:p>
            <a:pPr fontAlgn="auto">
              <a:spcBef>
                <a:spcPts val="0"/>
              </a:spcBef>
              <a:spcAft>
                <a:spcPts val="0"/>
              </a:spcAft>
              <a:defRPr/>
            </a:pPr>
            <a:r>
              <a:rPr lang="en-GB" altLang="en-GB" sz="1600" dirty="0">
                <a:solidFill>
                  <a:schemeClr val="tx1">
                    <a:lumMod val="50000"/>
                    <a:lumOff val="50000"/>
                  </a:schemeClr>
                </a:solidFill>
                <a:latin typeface="Gill Sans MT" pitchFamily="34" charset="0"/>
              </a:rPr>
              <a:t>    fridge freezer.</a:t>
            </a:r>
          </a:p>
          <a:p>
            <a:pPr fontAlgn="auto">
              <a:spcBef>
                <a:spcPts val="0"/>
              </a:spcBef>
              <a:spcAft>
                <a:spcPts val="0"/>
              </a:spcAft>
              <a:buFont typeface="Wingdings" pitchFamily="2" charset="2"/>
              <a:buChar char="§"/>
              <a:defRPr/>
            </a:pPr>
            <a:endParaRPr lang="fr-FR" sz="900" dirty="0">
              <a:solidFill>
                <a:schemeClr val="tx1">
                  <a:lumMod val="50000"/>
                  <a:lumOff val="50000"/>
                </a:schemeClr>
              </a:solidFill>
              <a:latin typeface="Gill Sans MT" pitchFamily="34" charset="0"/>
            </a:endParaRPr>
          </a:p>
          <a:p>
            <a:pPr fontAlgn="auto">
              <a:spcBef>
                <a:spcPts val="0"/>
              </a:spcBef>
              <a:spcAft>
                <a:spcPts val="0"/>
              </a:spcAft>
              <a:buFont typeface="Wingdings" pitchFamily="2" charset="2"/>
              <a:buChar char="§"/>
              <a:defRPr/>
            </a:pPr>
            <a:r>
              <a:rPr lang="fr-FR" sz="1600" dirty="0">
                <a:solidFill>
                  <a:schemeClr val="tx1">
                    <a:lumMod val="50000"/>
                    <a:lumOff val="50000"/>
                  </a:schemeClr>
                </a:solidFill>
                <a:latin typeface="Gill Sans MT" pitchFamily="34" charset="0"/>
              </a:rPr>
              <a:t>   The system replaces the </a:t>
            </a:r>
            <a:r>
              <a:rPr lang="fr-FR" sz="1600" dirty="0" err="1">
                <a:solidFill>
                  <a:schemeClr val="tx1">
                    <a:lumMod val="50000"/>
                    <a:lumOff val="50000"/>
                  </a:schemeClr>
                </a:solidFill>
                <a:latin typeface="Gill Sans MT" pitchFamily="34" charset="0"/>
              </a:rPr>
              <a:t>conventional</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gas</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condensing</a:t>
            </a:r>
            <a:endParaRPr lang="fr-FR" sz="1600" dirty="0">
              <a:solidFill>
                <a:schemeClr val="tx1">
                  <a:lumMod val="50000"/>
                  <a:lumOff val="50000"/>
                </a:schemeClr>
              </a:solidFill>
              <a:latin typeface="Gill Sans MT" pitchFamily="34" charset="0"/>
            </a:endParaRPr>
          </a:p>
          <a:p>
            <a:pPr fontAlgn="auto">
              <a:spcBef>
                <a:spcPts val="0"/>
              </a:spcBef>
              <a:spcAft>
                <a:spcPts val="0"/>
              </a:spcAft>
              <a:defRPr/>
            </a:pPr>
            <a:r>
              <a:rPr lang="fr-FR" sz="1600" dirty="0">
                <a:solidFill>
                  <a:schemeClr val="tx1">
                    <a:lumMod val="50000"/>
                    <a:lumOff val="50000"/>
                  </a:schemeClr>
                </a:solidFill>
                <a:latin typeface="Gill Sans MT" pitchFamily="34" charset="0"/>
              </a:rPr>
              <a:t>    boiler, hot water tank and the </a:t>
            </a:r>
            <a:r>
              <a:rPr lang="fr-FR" sz="1600" dirty="0" err="1">
                <a:solidFill>
                  <a:schemeClr val="tx1">
                    <a:lumMod val="50000"/>
                    <a:lumOff val="50000"/>
                  </a:schemeClr>
                </a:solidFill>
                <a:latin typeface="Gill Sans MT" pitchFamily="34" charset="0"/>
              </a:rPr>
              <a:t>heat</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recovery</a:t>
            </a:r>
            <a:r>
              <a:rPr lang="fr-FR" sz="1600" dirty="0">
                <a:solidFill>
                  <a:schemeClr val="tx1">
                    <a:lumMod val="50000"/>
                    <a:lumOff val="50000"/>
                  </a:schemeClr>
                </a:solidFill>
                <a:latin typeface="Gill Sans MT" pitchFamily="34" charset="0"/>
              </a:rPr>
              <a:t> ventilation </a:t>
            </a:r>
          </a:p>
          <a:p>
            <a:pPr fontAlgn="auto">
              <a:spcBef>
                <a:spcPts val="0"/>
              </a:spcBef>
              <a:spcAft>
                <a:spcPts val="0"/>
              </a:spcAft>
              <a:defRPr/>
            </a:pPr>
            <a:r>
              <a:rPr lang="fr-FR" sz="1600" dirty="0">
                <a:solidFill>
                  <a:schemeClr val="tx1">
                    <a:lumMod val="50000"/>
                    <a:lumOff val="50000"/>
                  </a:schemeClr>
                </a:solidFill>
                <a:latin typeface="Gill Sans MT" pitchFamily="34" charset="0"/>
              </a:rPr>
              <a:t>    system.  No </a:t>
            </a:r>
            <a:r>
              <a:rPr lang="fr-FR" sz="1600" dirty="0" err="1">
                <a:solidFill>
                  <a:schemeClr val="tx1">
                    <a:lumMod val="50000"/>
                    <a:lumOff val="50000"/>
                  </a:schemeClr>
                </a:solidFill>
                <a:latin typeface="Gill Sans MT" pitchFamily="34" charset="0"/>
              </a:rPr>
              <a:t>need</a:t>
            </a:r>
            <a:r>
              <a:rPr lang="fr-FR" sz="1600" dirty="0">
                <a:solidFill>
                  <a:schemeClr val="tx1">
                    <a:lumMod val="50000"/>
                    <a:lumOff val="50000"/>
                  </a:schemeClr>
                </a:solidFill>
                <a:latin typeface="Gill Sans MT" pitchFamily="34" charset="0"/>
              </a:rPr>
              <a:t> to </a:t>
            </a:r>
            <a:r>
              <a:rPr lang="fr-FR" sz="1600" dirty="0" err="1">
                <a:solidFill>
                  <a:schemeClr val="tx1">
                    <a:lumMod val="50000"/>
                    <a:lumOff val="50000"/>
                  </a:schemeClr>
                </a:solidFill>
                <a:latin typeface="Gill Sans MT" pitchFamily="34" charset="0"/>
              </a:rPr>
              <a:t>bring</a:t>
            </a:r>
            <a:r>
              <a:rPr lang="fr-FR" sz="1600" dirty="0">
                <a:solidFill>
                  <a:schemeClr val="tx1">
                    <a:lumMod val="50000"/>
                    <a:lumOff val="50000"/>
                  </a:schemeClr>
                </a:solidFill>
                <a:latin typeface="Gill Sans MT" pitchFamily="34" charset="0"/>
              </a:rPr>
              <a:t> </a:t>
            </a:r>
            <a:r>
              <a:rPr lang="fr-FR" sz="1600" dirty="0" err="1">
                <a:solidFill>
                  <a:schemeClr val="tx1">
                    <a:lumMod val="50000"/>
                    <a:lumOff val="50000"/>
                  </a:schemeClr>
                </a:solidFill>
                <a:latin typeface="Gill Sans MT" pitchFamily="34" charset="0"/>
              </a:rPr>
              <a:t>gas</a:t>
            </a:r>
            <a:r>
              <a:rPr lang="fr-FR" sz="1600" dirty="0">
                <a:solidFill>
                  <a:schemeClr val="tx1">
                    <a:lumMod val="50000"/>
                    <a:lumOff val="50000"/>
                  </a:schemeClr>
                </a:solidFill>
                <a:latin typeface="Gill Sans MT" pitchFamily="34" charset="0"/>
              </a:rPr>
              <a:t> on site!</a:t>
            </a:r>
          </a:p>
          <a:p>
            <a:pPr fontAlgn="auto">
              <a:spcBef>
                <a:spcPts val="0"/>
              </a:spcBef>
              <a:spcAft>
                <a:spcPts val="0"/>
              </a:spcAft>
              <a:defRPr/>
            </a:pPr>
            <a:endParaRPr lang="fr-FR" dirty="0">
              <a:solidFill>
                <a:schemeClr val="tx1">
                  <a:lumMod val="50000"/>
                  <a:lumOff val="50000"/>
                </a:schemeClr>
              </a:solidFill>
              <a:latin typeface="Gill Sans MT" pitchFamily="34" charset="0"/>
            </a:endParaRPr>
          </a:p>
          <a:p>
            <a:pPr fontAlgn="auto">
              <a:spcBef>
                <a:spcPts val="0"/>
              </a:spcBef>
              <a:spcAft>
                <a:spcPts val="0"/>
              </a:spcAft>
              <a:defRPr/>
            </a:pPr>
            <a:endParaRPr lang="fr-FR" dirty="0">
              <a:latin typeface="Verdana" pitchFamily="34" charset="0"/>
            </a:endParaRPr>
          </a:p>
        </p:txBody>
      </p:sp>
      <p:pic>
        <p:nvPicPr>
          <p:cNvPr id="215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642938"/>
            <a:ext cx="18224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7"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sp>
        <p:nvSpPr>
          <p:cNvPr id="21514"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14" name="Straight Connector 13"/>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4106" name="TextBox 16"/>
          <p:cNvSpPr txBox="1">
            <a:spLocks noChangeArrowheads="1"/>
          </p:cNvSpPr>
          <p:nvPr/>
        </p:nvSpPr>
        <p:spPr bwMode="auto">
          <a:xfrm>
            <a:off x="214313" y="214313"/>
            <a:ext cx="5786437" cy="1016000"/>
          </a:xfrm>
          <a:prstGeom prst="rect">
            <a:avLst/>
          </a:prstGeom>
          <a:noFill/>
          <a:ln w="9525">
            <a:noFill/>
            <a:miter lim="800000"/>
            <a:headEnd/>
            <a:tailEnd/>
          </a:ln>
        </p:spPr>
        <p:txBody>
          <a:bodyPr>
            <a:spAutoFit/>
          </a:bodyPr>
          <a:lstStyle/>
          <a:p>
            <a:pPr fontAlgn="auto">
              <a:spcBef>
                <a:spcPts val="0"/>
              </a:spcBef>
              <a:spcAft>
                <a:spcPts val="0"/>
              </a:spcAft>
              <a:defRPr/>
            </a:pPr>
            <a:r>
              <a:rPr lang="en-GB" sz="3200" b="1" dirty="0">
                <a:solidFill>
                  <a:srgbClr val="669900"/>
                </a:solidFill>
                <a:latin typeface="Gill Sans MT" pitchFamily="34" charset="0"/>
              </a:rPr>
              <a:t>Exhaust Air Heat Pump</a:t>
            </a:r>
          </a:p>
          <a:p>
            <a:pPr fontAlgn="auto">
              <a:spcBef>
                <a:spcPts val="0"/>
              </a:spcBef>
              <a:spcAft>
                <a:spcPts val="0"/>
              </a:spcAft>
              <a:defRPr/>
            </a:pPr>
            <a:r>
              <a:rPr lang="en-GB" sz="2800" b="1" dirty="0">
                <a:solidFill>
                  <a:schemeClr val="accent3"/>
                </a:solidFill>
                <a:latin typeface="Gill Sans MT" pitchFamily="34" charset="0"/>
              </a:rPr>
              <a:t>Ventilation Design Drawings </a:t>
            </a:r>
            <a:endParaRPr lang="en-US" sz="2800" b="1" dirty="0">
              <a:solidFill>
                <a:schemeClr val="accent3"/>
              </a:solidFill>
              <a:latin typeface="Gill Sans MT" pitchFamily="34" charset="0"/>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b="42485"/>
          <a:stretch>
            <a:fillRect/>
          </a:stretch>
        </p:blipFill>
        <p:spPr bwMode="auto">
          <a:xfrm>
            <a:off x="0" y="1643063"/>
            <a:ext cx="89281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7"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sp>
        <p:nvSpPr>
          <p:cNvPr id="22536"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74277" y="759155"/>
            <a:ext cx="4574852" cy="2165789"/>
          </a:xfrm>
        </p:spPr>
        <p:txBody>
          <a:bodyPr rtlCol="0">
            <a:noAutofit/>
          </a:bodyPr>
          <a:lstStyle/>
          <a:p>
            <a:pPr algn="l" eaLnBrk="1" fontAlgn="auto" hangingPunct="1">
              <a:lnSpc>
                <a:spcPct val="80000"/>
              </a:lnSpc>
              <a:spcAft>
                <a:spcPts val="0"/>
              </a:spcAft>
              <a:defRPr/>
            </a:pPr>
            <a:r>
              <a:rPr lang="en-GB" sz="1100" dirty="0">
                <a:solidFill>
                  <a:schemeClr val="tx1"/>
                </a:solidFill>
              </a:rPr>
              <a:t>Stoneham Green near Southampton </a:t>
            </a:r>
            <a:endParaRPr lang="en-GB" sz="1100" dirty="0" smtClean="0">
              <a:solidFill>
                <a:schemeClr val="tx1"/>
              </a:solidFill>
            </a:endParaRPr>
          </a:p>
          <a:p>
            <a:pPr algn="l" eaLnBrk="1" fontAlgn="auto" hangingPunct="1">
              <a:lnSpc>
                <a:spcPct val="80000"/>
              </a:lnSpc>
              <a:spcAft>
                <a:spcPts val="0"/>
              </a:spcAft>
              <a:defRPr/>
            </a:pPr>
            <a:endParaRPr lang="en-GB" sz="1100" dirty="0" smtClean="0">
              <a:solidFill>
                <a:schemeClr val="tx1"/>
              </a:solidFill>
            </a:endParaRPr>
          </a:p>
          <a:p>
            <a:pPr algn="l" eaLnBrk="1" fontAlgn="auto" hangingPunct="1">
              <a:lnSpc>
                <a:spcPct val="80000"/>
              </a:lnSpc>
              <a:spcAft>
                <a:spcPts val="0"/>
              </a:spcAft>
              <a:defRPr/>
            </a:pPr>
            <a:r>
              <a:rPr lang="en-GB" sz="1100" dirty="0" smtClean="0">
                <a:solidFill>
                  <a:schemeClr val="tx1"/>
                </a:solidFill>
              </a:rPr>
              <a:t>Innovative </a:t>
            </a:r>
            <a:r>
              <a:rPr lang="en-GB" sz="1100" dirty="0">
                <a:solidFill>
                  <a:schemeClr val="tx1"/>
                </a:solidFill>
              </a:rPr>
              <a:t>development </a:t>
            </a:r>
            <a:r>
              <a:rPr lang="en-GB" sz="1100" dirty="0" smtClean="0">
                <a:solidFill>
                  <a:schemeClr val="tx1"/>
                </a:solidFill>
              </a:rPr>
              <a:t>of two </a:t>
            </a:r>
            <a:r>
              <a:rPr lang="en-GB" sz="1100" dirty="0">
                <a:solidFill>
                  <a:schemeClr val="tx1"/>
                </a:solidFill>
              </a:rPr>
              <a:t>and three-bedroom homes. </a:t>
            </a:r>
            <a:endParaRPr lang="en-GB" sz="1100" dirty="0" smtClean="0">
              <a:solidFill>
                <a:schemeClr val="tx1"/>
              </a:solidFill>
            </a:endParaRPr>
          </a:p>
          <a:p>
            <a:pPr algn="l" eaLnBrk="1" fontAlgn="auto" hangingPunct="1">
              <a:lnSpc>
                <a:spcPct val="80000"/>
              </a:lnSpc>
              <a:spcAft>
                <a:spcPts val="0"/>
              </a:spcAft>
              <a:defRPr/>
            </a:pPr>
            <a:endParaRPr lang="en-GB" sz="1100" dirty="0" smtClean="0">
              <a:solidFill>
                <a:schemeClr val="tx1"/>
              </a:solidFill>
            </a:endParaRPr>
          </a:p>
          <a:p>
            <a:pPr algn="l" eaLnBrk="1" fontAlgn="auto" hangingPunct="1">
              <a:lnSpc>
                <a:spcPct val="80000"/>
              </a:lnSpc>
              <a:spcAft>
                <a:spcPts val="0"/>
              </a:spcAft>
              <a:defRPr/>
            </a:pPr>
            <a:r>
              <a:rPr lang="en-GB" sz="1100" dirty="0" smtClean="0">
                <a:solidFill>
                  <a:schemeClr val="tx1"/>
                </a:solidFill>
              </a:rPr>
              <a:t>The </a:t>
            </a:r>
            <a:r>
              <a:rPr lang="en-GB" sz="1100" dirty="0">
                <a:solidFill>
                  <a:schemeClr val="tx1"/>
                </a:solidFill>
              </a:rPr>
              <a:t>homes which are all for rent are occupied by a mix of young families who were previously overcrowded, and retired couples downsizing to a smaller </a:t>
            </a:r>
            <a:r>
              <a:rPr lang="en-GB" sz="1100" dirty="0" smtClean="0">
                <a:solidFill>
                  <a:schemeClr val="tx1"/>
                </a:solidFill>
              </a:rPr>
              <a:t>property.</a:t>
            </a:r>
          </a:p>
          <a:p>
            <a:pPr algn="l" eaLnBrk="1" fontAlgn="auto" hangingPunct="1">
              <a:lnSpc>
                <a:spcPct val="80000"/>
              </a:lnSpc>
              <a:spcAft>
                <a:spcPts val="0"/>
              </a:spcAft>
              <a:defRPr/>
            </a:pPr>
            <a:endParaRPr lang="en-GB" sz="1100" dirty="0" smtClean="0">
              <a:solidFill>
                <a:schemeClr val="tx1"/>
              </a:solidFill>
            </a:endParaRPr>
          </a:p>
          <a:p>
            <a:pPr algn="l" eaLnBrk="1" fontAlgn="auto" hangingPunct="1">
              <a:lnSpc>
                <a:spcPct val="80000"/>
              </a:lnSpc>
              <a:spcAft>
                <a:spcPts val="0"/>
              </a:spcAft>
              <a:defRPr/>
            </a:pPr>
            <a:r>
              <a:rPr lang="en-GB" sz="1100" dirty="0" smtClean="0">
                <a:solidFill>
                  <a:schemeClr val="tx1"/>
                </a:solidFill>
              </a:rPr>
              <a:t>The </a:t>
            </a:r>
            <a:r>
              <a:rPr lang="en-GB" sz="1100" dirty="0">
                <a:solidFill>
                  <a:schemeClr val="tx1"/>
                </a:solidFill>
              </a:rPr>
              <a:t>housing group opted for a bespoke district heating system based around two 26kW </a:t>
            </a:r>
            <a:r>
              <a:rPr lang="en-GB" sz="1100" dirty="0" smtClean="0">
                <a:solidFill>
                  <a:schemeClr val="tx1"/>
                </a:solidFill>
              </a:rPr>
              <a:t>biomass </a:t>
            </a:r>
            <a:r>
              <a:rPr lang="en-GB" sz="1100" dirty="0">
                <a:solidFill>
                  <a:schemeClr val="tx1"/>
                </a:solidFill>
              </a:rPr>
              <a:t>boilers located in one central </a:t>
            </a:r>
            <a:r>
              <a:rPr lang="en-GB" sz="1100" dirty="0" smtClean="0">
                <a:solidFill>
                  <a:schemeClr val="tx1"/>
                </a:solidFill>
              </a:rPr>
              <a:t>location which </a:t>
            </a:r>
            <a:r>
              <a:rPr lang="en-GB" sz="1100" dirty="0">
                <a:solidFill>
                  <a:schemeClr val="tx1"/>
                </a:solidFill>
              </a:rPr>
              <a:t>is a pre-packaged plant </a:t>
            </a:r>
            <a:r>
              <a:rPr lang="en-GB" sz="1100" dirty="0" smtClean="0">
                <a:solidFill>
                  <a:schemeClr val="tx1"/>
                </a:solidFill>
              </a:rPr>
              <a:t>room. </a:t>
            </a:r>
          </a:p>
        </p:txBody>
      </p:sp>
      <p:sp>
        <p:nvSpPr>
          <p:cNvPr id="12291"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4101"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cxnSp>
        <p:nvCxnSpPr>
          <p:cNvPr id="16" name="Straight Connector 15"/>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12295" name="Picture 17"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12"/>
          <p:cNvSpPr txBox="1">
            <a:spLocks noChangeArrowheads="1"/>
          </p:cNvSpPr>
          <p:nvPr/>
        </p:nvSpPr>
        <p:spPr bwMode="auto">
          <a:xfrm>
            <a:off x="265113" y="107950"/>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dirty="0" smtClean="0">
                <a:solidFill>
                  <a:srgbClr val="669900"/>
                </a:solidFill>
                <a:latin typeface="Gill Sans MT" pitchFamily="34" charset="0"/>
              </a:rPr>
              <a:t>Biomass – District Heating </a:t>
            </a:r>
            <a:endParaRPr lang="en-US" sz="3200" b="1" dirty="0">
              <a:solidFill>
                <a:srgbClr val="669900"/>
              </a:solidFill>
              <a:latin typeface="Gill Sans MT" pitchFamily="34" charset="0"/>
            </a:endParaRPr>
          </a:p>
        </p:txBody>
      </p:sp>
      <p:sp>
        <p:nvSpPr>
          <p:cNvPr id="12301" name="TextBox 4"/>
          <p:cNvSpPr txBox="1">
            <a:spLocks noChangeArrowheads="1"/>
          </p:cNvSpPr>
          <p:nvPr/>
        </p:nvSpPr>
        <p:spPr bwMode="auto">
          <a:xfrm>
            <a:off x="6454775" y="10795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692150"/>
            <a:ext cx="3365252" cy="19471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945" y="2782094"/>
            <a:ext cx="4762500" cy="1905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4797152"/>
            <a:ext cx="3921100" cy="108641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2125" y="3662236"/>
            <a:ext cx="2513452" cy="1954907"/>
          </a:xfrm>
          <a:prstGeom prst="rect">
            <a:avLst/>
          </a:prstGeom>
        </p:spPr>
      </p:pic>
    </p:spTree>
    <p:extLst>
      <p:ext uri="{BB962C8B-B14F-4D97-AF65-F5344CB8AC3E}">
        <p14:creationId xmlns:p14="http://schemas.microsoft.com/office/powerpoint/2010/main" val="132209692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8" descr="RIMG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938" y="2708275"/>
            <a:ext cx="2424112"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3779838" y="115888"/>
            <a:ext cx="21224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400" b="1">
                <a:latin typeface="Gill Sans MT" pitchFamily="34" charset="0"/>
              </a:rPr>
              <a:t>The Citadel</a:t>
            </a:r>
            <a:br>
              <a:rPr lang="en-GB" sz="2400" b="1">
                <a:latin typeface="Gill Sans MT" pitchFamily="34" charset="0"/>
              </a:rPr>
            </a:br>
            <a:r>
              <a:rPr lang="en-GB" sz="1600">
                <a:latin typeface="Gill Sans MT" pitchFamily="34" charset="0"/>
              </a:rPr>
              <a:t>Stromness, Orkney</a:t>
            </a:r>
            <a:endParaRPr lang="en-US" sz="1600">
              <a:latin typeface="Gill Sans MT" pitchFamily="34" charset="0"/>
            </a:endParaRPr>
          </a:p>
        </p:txBody>
      </p:sp>
      <p:sp>
        <p:nvSpPr>
          <p:cNvPr id="23556" name="Rectangle 9"/>
          <p:cNvSpPr>
            <a:spLocks noChangeArrowheads="1"/>
          </p:cNvSpPr>
          <p:nvPr/>
        </p:nvSpPr>
        <p:spPr bwMode="auto">
          <a:xfrm>
            <a:off x="6227763" y="188913"/>
            <a:ext cx="29162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1600">
                <a:solidFill>
                  <a:srgbClr val="008000"/>
                </a:solidFill>
                <a:latin typeface="Gill Sans MT" pitchFamily="34" charset="0"/>
              </a:rPr>
              <a:t>Client:</a:t>
            </a:r>
            <a:r>
              <a:rPr lang="en-GB" sz="2400" b="1">
                <a:solidFill>
                  <a:schemeClr val="tx2"/>
                </a:solidFill>
                <a:latin typeface="Gill Sans MT" pitchFamily="34" charset="0"/>
              </a:rPr>
              <a:t> </a:t>
            </a:r>
            <a:r>
              <a:rPr lang="en-GB" sz="1200" b="1">
                <a:latin typeface="Gill Sans MT" pitchFamily="34" charset="0"/>
              </a:rPr>
              <a:t>AHW Building Solutions /    ORKNEY HOUSING ASSOCIATION</a:t>
            </a:r>
            <a:endParaRPr lang="en-US" sz="1200">
              <a:latin typeface="Gill Sans MT" pitchFamily="34" charset="0"/>
            </a:endParaRPr>
          </a:p>
        </p:txBody>
      </p:sp>
      <p:graphicFrame>
        <p:nvGraphicFramePr>
          <p:cNvPr id="2059" name="Group 11"/>
          <p:cNvGraphicFramePr>
            <a:graphicFrameLocks noGrp="1"/>
          </p:cNvGraphicFramePr>
          <p:nvPr/>
        </p:nvGraphicFramePr>
        <p:xfrm>
          <a:off x="4481513" y="3170238"/>
          <a:ext cx="207966" cy="517956"/>
        </p:xfrm>
        <a:graphic>
          <a:graphicData uri="http://schemas.openxmlformats.org/drawingml/2006/table">
            <a:tbl>
              <a:tblPr/>
              <a:tblGrid>
                <a:gridCol w="207966"/>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283" marR="91283" marT="45618" marB="45618"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065" name="Group 17"/>
          <p:cNvGraphicFramePr>
            <a:graphicFrameLocks noGrp="1"/>
          </p:cNvGraphicFramePr>
          <p:nvPr/>
        </p:nvGraphicFramePr>
        <p:xfrm>
          <a:off x="4491038" y="3179763"/>
          <a:ext cx="207966" cy="517956"/>
        </p:xfrm>
        <a:graphic>
          <a:graphicData uri="http://schemas.openxmlformats.org/drawingml/2006/table">
            <a:tbl>
              <a:tblPr/>
              <a:tblGrid>
                <a:gridCol w="207966"/>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283" marR="91283" marT="45618" marB="45618"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071" name="Group 23"/>
          <p:cNvGraphicFramePr>
            <a:graphicFrameLocks noGrp="1"/>
          </p:cNvGraphicFramePr>
          <p:nvPr/>
        </p:nvGraphicFramePr>
        <p:xfrm>
          <a:off x="4481513" y="3170238"/>
          <a:ext cx="207966" cy="517956"/>
        </p:xfrm>
        <a:graphic>
          <a:graphicData uri="http://schemas.openxmlformats.org/drawingml/2006/table">
            <a:tbl>
              <a:tblPr/>
              <a:tblGrid>
                <a:gridCol w="207966"/>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283" marR="91283" marT="45618" marB="45618"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077" name="Group 29"/>
          <p:cNvGraphicFramePr>
            <a:graphicFrameLocks noGrp="1"/>
          </p:cNvGraphicFramePr>
          <p:nvPr/>
        </p:nvGraphicFramePr>
        <p:xfrm>
          <a:off x="4491038" y="3179763"/>
          <a:ext cx="207966" cy="517956"/>
        </p:xfrm>
        <a:graphic>
          <a:graphicData uri="http://schemas.openxmlformats.org/drawingml/2006/table">
            <a:tbl>
              <a:tblPr/>
              <a:tblGrid>
                <a:gridCol w="207966"/>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283" marR="91283" marT="45618" marB="45618"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083" name="Group 35"/>
          <p:cNvGraphicFramePr>
            <a:graphicFrameLocks noGrp="1"/>
          </p:cNvGraphicFramePr>
          <p:nvPr/>
        </p:nvGraphicFramePr>
        <p:xfrm>
          <a:off x="4211638" y="2924175"/>
          <a:ext cx="1655762" cy="1511300"/>
        </p:xfrm>
        <a:graphic>
          <a:graphicData uri="http://schemas.openxmlformats.org/drawingml/2006/table">
            <a:tbl>
              <a:tblPr/>
              <a:tblGrid>
                <a:gridCol w="1655762"/>
              </a:tblGrid>
              <a:tr h="151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pitchFamily="34" charset="0"/>
                        </a:rPr>
                        <a:t>Winter 2006 / 2007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Gill Sans MT" pitchFamily="34" charset="0"/>
                        </a:rPr>
                        <a:t>Average bills for heating, hot water and ventilation were £12 / week during the coldest period Dec – Feb.</a:t>
                      </a:r>
                      <a:endParaRPr kumimoji="0" lang="en-US" sz="1200" b="0" i="0" u="none" strike="noStrike" cap="none" normalizeH="0" baseline="0" dirty="0" smtClean="0">
                        <a:ln>
                          <a:noFill/>
                        </a:ln>
                        <a:solidFill>
                          <a:schemeClr val="tx1"/>
                        </a:solidFill>
                        <a:effectLst/>
                        <a:latin typeface="Gill Sans MT"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3567" name="Rectangle 41"/>
          <p:cNvSpPr>
            <a:spLocks noChangeArrowheads="1"/>
          </p:cNvSpPr>
          <p:nvPr/>
        </p:nvSpPr>
        <p:spPr bwMode="auto">
          <a:xfrm>
            <a:off x="3779838" y="908050"/>
            <a:ext cx="53641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a:solidFill>
                  <a:srgbClr val="008000"/>
                </a:solidFill>
                <a:latin typeface="Gill Sans MT" pitchFamily="34" charset="0"/>
              </a:rPr>
              <a:t>Property Facts:</a:t>
            </a:r>
            <a:r>
              <a:rPr lang="en-GB" sz="1600" b="1">
                <a:solidFill>
                  <a:schemeClr val="tx2"/>
                </a:solidFill>
                <a:latin typeface="Gill Sans MT" pitchFamily="34" charset="0"/>
              </a:rPr>
              <a:t> </a:t>
            </a:r>
            <a:r>
              <a:rPr lang="en-GB" sz="1600">
                <a:latin typeface="Gill Sans MT" pitchFamily="34" charset="0"/>
              </a:rPr>
              <a:t>15 new affordable homes of 85m2; design &amp; build; off-site SIPs pod construction; high levels of insulation &amp; air-tightness; completed autumn 2006</a:t>
            </a:r>
            <a:r>
              <a:rPr lang="en-GB" sz="1600" b="1">
                <a:latin typeface="Gill Sans MT" pitchFamily="34" charset="0"/>
              </a:rPr>
              <a:t>  </a:t>
            </a:r>
            <a:r>
              <a:rPr lang="en-GB">
                <a:solidFill>
                  <a:srgbClr val="008000"/>
                </a:solidFill>
                <a:latin typeface="Gill Sans MT" pitchFamily="34" charset="0"/>
              </a:rPr>
              <a:t>Heat Demand:</a:t>
            </a:r>
            <a:r>
              <a:rPr lang="en-GB" sz="1600">
                <a:solidFill>
                  <a:schemeClr val="tx2"/>
                </a:solidFill>
                <a:latin typeface="Gill Sans MT" pitchFamily="34" charset="0"/>
              </a:rPr>
              <a:t> </a:t>
            </a:r>
            <a:r>
              <a:rPr lang="en-GB" sz="1600" b="1">
                <a:latin typeface="Gill Sans MT" pitchFamily="34" charset="0"/>
              </a:rPr>
              <a:t>3 kW </a:t>
            </a:r>
            <a:r>
              <a:rPr lang="en-GB" sz="1600">
                <a:latin typeface="Gill Sans MT" pitchFamily="34" charset="0"/>
              </a:rPr>
              <a:t>approx </a:t>
            </a:r>
            <a:r>
              <a:rPr lang="en-GB" sz="1600" b="1">
                <a:latin typeface="Gill Sans MT" pitchFamily="34" charset="0"/>
              </a:rPr>
              <a:t> </a:t>
            </a:r>
            <a:r>
              <a:rPr lang="en-GB">
                <a:solidFill>
                  <a:srgbClr val="008000"/>
                </a:solidFill>
                <a:latin typeface="Gill Sans MT" pitchFamily="34" charset="0"/>
              </a:rPr>
              <a:t>Heat Pump Facts:</a:t>
            </a:r>
            <a:r>
              <a:rPr lang="en-GB" sz="1600" b="1">
                <a:solidFill>
                  <a:schemeClr val="tx2"/>
                </a:solidFill>
                <a:latin typeface="Gill Sans MT" pitchFamily="34" charset="0"/>
              </a:rPr>
              <a:t> </a:t>
            </a:r>
            <a:r>
              <a:rPr lang="en-GB" sz="1600">
                <a:latin typeface="Gill Sans MT" pitchFamily="34" charset="0"/>
              </a:rPr>
              <a:t>Installed in each home –</a:t>
            </a:r>
            <a:r>
              <a:rPr lang="en-GB" sz="1600" b="1">
                <a:latin typeface="Gill Sans MT" pitchFamily="34" charset="0"/>
              </a:rPr>
              <a:t> NIBE Fighter 360 </a:t>
            </a:r>
            <a:r>
              <a:rPr lang="en-GB" sz="1600">
                <a:latin typeface="Gill Sans MT" pitchFamily="34" charset="0"/>
              </a:rPr>
              <a:t>Heat Recovery (air to water) Heat Pump</a:t>
            </a:r>
            <a:r>
              <a:rPr lang="en-GB" sz="1600" b="1">
                <a:latin typeface="Gill Sans MT" pitchFamily="34" charset="0"/>
              </a:rPr>
              <a:t>  </a:t>
            </a:r>
            <a:r>
              <a:rPr lang="en-GB">
                <a:solidFill>
                  <a:srgbClr val="008000"/>
                </a:solidFill>
                <a:latin typeface="Gill Sans MT" pitchFamily="34" charset="0"/>
              </a:rPr>
              <a:t>Energy Saving:</a:t>
            </a:r>
            <a:r>
              <a:rPr lang="en-GB" sz="1600" b="1">
                <a:solidFill>
                  <a:schemeClr val="tx2"/>
                </a:solidFill>
                <a:latin typeface="Gill Sans MT" pitchFamily="34" charset="0"/>
              </a:rPr>
              <a:t> </a:t>
            </a:r>
            <a:r>
              <a:rPr lang="en-GB" sz="1600" b="1">
                <a:latin typeface="Gill Sans MT" pitchFamily="34" charset="0"/>
              </a:rPr>
              <a:t>5,000 – 6,000 </a:t>
            </a:r>
            <a:r>
              <a:rPr lang="en-GB" sz="1300" b="1">
                <a:latin typeface="Gill Sans MT" pitchFamily="34" charset="0"/>
              </a:rPr>
              <a:t>kWh/year</a:t>
            </a:r>
            <a:r>
              <a:rPr lang="en-GB" sz="1600" b="1">
                <a:latin typeface="Gill Sans MT" pitchFamily="34" charset="0"/>
              </a:rPr>
              <a:t> </a:t>
            </a:r>
            <a:r>
              <a:rPr lang="en-GB" sz="1600">
                <a:latin typeface="Gill Sans MT" pitchFamily="34" charset="0"/>
              </a:rPr>
              <a:t>(approx </a:t>
            </a:r>
            <a:r>
              <a:rPr lang="en-GB" sz="1600" b="1">
                <a:latin typeface="Gill Sans MT" pitchFamily="34" charset="0"/>
              </a:rPr>
              <a:t>45%</a:t>
            </a:r>
            <a:r>
              <a:rPr lang="en-GB" sz="1600">
                <a:latin typeface="Gill Sans MT" pitchFamily="34" charset="0"/>
              </a:rPr>
              <a:t>)</a:t>
            </a:r>
            <a:r>
              <a:rPr lang="en-US" sz="1600">
                <a:solidFill>
                  <a:schemeClr val="tx2"/>
                </a:solidFill>
                <a:latin typeface="Gill Sans MT" pitchFamily="34" charset="0"/>
              </a:rPr>
              <a:t/>
            </a:r>
            <a:br>
              <a:rPr lang="en-US" sz="1600">
                <a:solidFill>
                  <a:schemeClr val="tx2"/>
                </a:solidFill>
                <a:latin typeface="Gill Sans MT" pitchFamily="34" charset="0"/>
              </a:rPr>
            </a:br>
            <a:endParaRPr lang="en-US" sz="1600">
              <a:solidFill>
                <a:schemeClr val="tx2"/>
              </a:solidFill>
              <a:latin typeface="Gill Sans MT" pitchFamily="34" charset="0"/>
            </a:endParaRPr>
          </a:p>
        </p:txBody>
      </p:sp>
      <p:sp>
        <p:nvSpPr>
          <p:cNvPr id="23568" name="Rectangle 42"/>
          <p:cNvSpPr>
            <a:spLocks noChangeArrowheads="1"/>
          </p:cNvSpPr>
          <p:nvPr/>
        </p:nvSpPr>
        <p:spPr bwMode="auto">
          <a:xfrm>
            <a:off x="781050" y="2965450"/>
            <a:ext cx="30956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GB" sz="1050" dirty="0">
                <a:latin typeface="Gill Sans MT" pitchFamily="34" charset="0"/>
              </a:rPr>
              <a:t>Terry O’Hara, MD of AHW provides some background. “With high levels of air-tightness, it is imperative to get the moisture out of the building and replace it with fresh air in a controlled way that doesn’t undermine energy efficiency. As Ecoliving showed us, this challenge was solved by the Swedes in the early 1980s with the development of the heat recovery heat pump which recovers about 50% of the heat within the home, upgrades it via the refrigeration process, and delivers heating and hot water as well as whole house ventilation. This is the solution we chose from innovative Swedish manufacturer NIBE and the result is a healthy, very comfortable indoor climate.”</a:t>
            </a:r>
            <a:br>
              <a:rPr lang="en-GB" sz="1050" dirty="0">
                <a:latin typeface="Gill Sans MT" pitchFamily="34" charset="0"/>
              </a:rPr>
            </a:br>
            <a:r>
              <a:rPr lang="en-GB" sz="700" dirty="0">
                <a:latin typeface="Gill Sans MT" pitchFamily="34" charset="0"/>
              </a:rPr>
              <a:t/>
            </a:r>
            <a:br>
              <a:rPr lang="en-GB" sz="700" dirty="0">
                <a:latin typeface="Gill Sans MT" pitchFamily="34" charset="0"/>
              </a:rPr>
            </a:br>
            <a:r>
              <a:rPr lang="en-GB" sz="1050" dirty="0">
                <a:latin typeface="Gill Sans MT" pitchFamily="34" charset="0"/>
              </a:rPr>
              <a:t>Sally Inkster, Chief Executive of Orkney Housing Association commented “The project has enabled us to provide good quality, environmentally friendly homes to 15 households in an area which was badly in need of new, affordable housing.  </a:t>
            </a:r>
            <a:br>
              <a:rPr lang="en-GB" sz="1050" dirty="0">
                <a:latin typeface="Gill Sans MT" pitchFamily="34" charset="0"/>
              </a:rPr>
            </a:br>
            <a:r>
              <a:rPr lang="en-GB" sz="1050" dirty="0">
                <a:latin typeface="Gill Sans MT" pitchFamily="34" charset="0"/>
              </a:rPr>
              <a:t>The project fits well with our Sustainability Policy.”</a:t>
            </a:r>
            <a:r>
              <a:rPr lang="en-GB" sz="900" dirty="0">
                <a:latin typeface="Gill Sans MT" pitchFamily="34" charset="0"/>
              </a:rPr>
              <a:t> </a:t>
            </a:r>
            <a:br>
              <a:rPr lang="en-GB" sz="900" dirty="0">
                <a:latin typeface="Gill Sans MT" pitchFamily="34" charset="0"/>
              </a:rPr>
            </a:br>
            <a:endParaRPr lang="en-US" sz="900" dirty="0">
              <a:latin typeface="Gill Sans MT" pitchFamily="34" charset="0"/>
            </a:endParaRPr>
          </a:p>
        </p:txBody>
      </p:sp>
      <p:pic>
        <p:nvPicPr>
          <p:cNvPr id="23569" name="Picture 44" descr="NVV logo 05_rš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708275"/>
            <a:ext cx="10953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Text Box 45"/>
          <p:cNvSpPr txBox="1">
            <a:spLocks noChangeArrowheads="1"/>
          </p:cNvSpPr>
          <p:nvPr/>
        </p:nvSpPr>
        <p:spPr bwMode="auto">
          <a:xfrm rot="-5400000">
            <a:off x="7327107" y="3918744"/>
            <a:ext cx="30114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solidFill>
                  <a:srgbClr val="C0C0C0"/>
                </a:solidFill>
                <a:latin typeface="Gill Sans MT" pitchFamily="34" charset="0"/>
              </a:rPr>
              <a:t>www.ecolivinguk.com</a:t>
            </a:r>
            <a:endParaRPr lang="en-US" sz="2400">
              <a:solidFill>
                <a:srgbClr val="C0C0C0"/>
              </a:solidFill>
              <a:latin typeface="Gill Sans MT" pitchFamily="34" charset="0"/>
            </a:endParaRPr>
          </a:p>
        </p:txBody>
      </p:sp>
      <p:pic>
        <p:nvPicPr>
          <p:cNvPr id="23571" name="Picture 49" descr="RIMG00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365625"/>
            <a:ext cx="172561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50" descr="IMG_1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6353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Rectangle 8"/>
          <p:cNvSpPr>
            <a:spLocks noChangeArrowheads="1"/>
          </p:cNvSpPr>
          <p:nvPr/>
        </p:nvSpPr>
        <p:spPr bwMode="auto">
          <a:xfrm rot="-5400000">
            <a:off x="-1912143" y="3361531"/>
            <a:ext cx="55165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6000" b="1">
                <a:solidFill>
                  <a:srgbClr val="663300"/>
                </a:solidFill>
                <a:latin typeface="Gill Sans MT" pitchFamily="34" charset="0"/>
              </a:rPr>
              <a:t>CASE STU</a:t>
            </a:r>
            <a:r>
              <a:rPr lang="en-GB" sz="6000" b="1">
                <a:solidFill>
                  <a:schemeClr val="bg1"/>
                </a:solidFill>
                <a:latin typeface="Gill Sans MT" pitchFamily="34" charset="0"/>
              </a:rPr>
              <a:t>DY</a:t>
            </a:r>
            <a:r>
              <a:rPr lang="en-GB" sz="6000">
                <a:solidFill>
                  <a:schemeClr val="tx2"/>
                </a:solidFill>
                <a:latin typeface="Gill Sans MT" pitchFamily="34" charset="0"/>
              </a:rPr>
              <a:t/>
            </a:r>
            <a:br>
              <a:rPr lang="en-GB" sz="6000">
                <a:solidFill>
                  <a:schemeClr val="tx2"/>
                </a:solidFill>
                <a:latin typeface="Gill Sans MT" pitchFamily="34" charset="0"/>
              </a:rPr>
            </a:br>
            <a:endParaRPr lang="en-US" sz="6000">
              <a:solidFill>
                <a:schemeClr val="tx2"/>
              </a:solidFill>
              <a:latin typeface="Gill Sans MT" pitchFamily="34" charset="0"/>
            </a:endParaRPr>
          </a:p>
        </p:txBody>
      </p:sp>
      <p:pic>
        <p:nvPicPr>
          <p:cNvPr id="23574" name="Picture 46" descr="RIMG00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5788025"/>
            <a:ext cx="12239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45" descr="eco_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0750" y="6072188"/>
            <a:ext cx="30003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Rectangle 9"/>
          <p:cNvSpPr>
            <a:spLocks noChangeArrowheads="1"/>
          </p:cNvSpPr>
          <p:nvPr/>
        </p:nvSpPr>
        <p:spPr bwMode="auto">
          <a:xfrm>
            <a:off x="4929188" y="2143125"/>
            <a:ext cx="3854450" cy="3429000"/>
          </a:xfrm>
          <a:prstGeom prst="rect">
            <a:avLst/>
          </a:prstGeom>
          <a:noFill/>
          <a:ln w="9525">
            <a:noFill/>
            <a:miter lim="800000"/>
            <a:headEnd/>
            <a:tailEnd/>
          </a:ln>
          <a:effectLst/>
        </p:spPr>
        <p:txBody>
          <a:bodyPr/>
          <a:lstStyle/>
          <a:p>
            <a:pPr marL="342900" indent="-342900">
              <a:lnSpc>
                <a:spcPct val="75000"/>
              </a:lnSpc>
              <a:spcBef>
                <a:spcPct val="90000"/>
              </a:spcBef>
              <a:buFont typeface="Wingdings" pitchFamily="2" charset="2"/>
              <a:buChar char="§"/>
              <a:defRPr/>
            </a:pPr>
            <a:r>
              <a:rPr lang="en-GB" dirty="0">
                <a:solidFill>
                  <a:schemeClr val="bg1">
                    <a:lumMod val="50000"/>
                  </a:schemeClr>
                </a:solidFill>
                <a:latin typeface="Gill Sans MT" pitchFamily="34" charset="0"/>
              </a:rPr>
              <a:t>Heat losses (new build) 1.5 – 3.5kw</a:t>
            </a:r>
          </a:p>
          <a:p>
            <a:pPr marL="342900" indent="-342900">
              <a:lnSpc>
                <a:spcPct val="60000"/>
              </a:lnSpc>
              <a:spcBef>
                <a:spcPct val="90000"/>
              </a:spcBef>
              <a:buFont typeface="Wingdings" pitchFamily="2" charset="2"/>
              <a:buChar char="§"/>
              <a:defRPr/>
            </a:pPr>
            <a:r>
              <a:rPr lang="en-GB" dirty="0">
                <a:solidFill>
                  <a:schemeClr val="bg1">
                    <a:lumMod val="50000"/>
                  </a:schemeClr>
                </a:solidFill>
                <a:latin typeface="Gill Sans MT" pitchFamily="34" charset="0"/>
              </a:rPr>
              <a:t>NIBE Exhaust Air F200 heat pumps</a:t>
            </a:r>
          </a:p>
          <a:p>
            <a:pPr marL="342900" indent="-342900">
              <a:lnSpc>
                <a:spcPct val="60000"/>
              </a:lnSpc>
              <a:spcBef>
                <a:spcPct val="90000"/>
              </a:spcBef>
              <a:buFont typeface="Wingdings" pitchFamily="2" charset="2"/>
              <a:buChar char="§"/>
              <a:defRPr/>
            </a:pPr>
            <a:r>
              <a:rPr lang="en-GB" dirty="0">
                <a:solidFill>
                  <a:schemeClr val="bg1">
                    <a:lumMod val="50000"/>
                  </a:schemeClr>
                </a:solidFill>
                <a:latin typeface="Gill Sans MT" pitchFamily="34" charset="0"/>
              </a:rPr>
              <a:t>300 units installed </a:t>
            </a:r>
          </a:p>
          <a:p>
            <a:pPr marL="342900" indent="-342900">
              <a:lnSpc>
                <a:spcPct val="140000"/>
              </a:lnSpc>
              <a:spcBef>
                <a:spcPct val="20000"/>
              </a:spcBef>
              <a:buFont typeface="Wingdings" pitchFamily="2" charset="2"/>
              <a:buChar char="§"/>
              <a:defRPr/>
            </a:pPr>
            <a:r>
              <a:rPr lang="en-GB" dirty="0">
                <a:solidFill>
                  <a:schemeClr val="bg1">
                    <a:lumMod val="50000"/>
                  </a:schemeClr>
                </a:solidFill>
                <a:latin typeface="Gill Sans MT" pitchFamily="34" charset="0"/>
              </a:rPr>
              <a:t>Estimated running costs below £350/year</a:t>
            </a:r>
          </a:p>
          <a:p>
            <a:pPr marL="342900" indent="-342900">
              <a:lnSpc>
                <a:spcPct val="140000"/>
              </a:lnSpc>
              <a:spcBef>
                <a:spcPct val="20000"/>
              </a:spcBef>
              <a:buFont typeface="Wingdings" pitchFamily="2" charset="2"/>
              <a:buChar char="§"/>
              <a:defRPr/>
            </a:pPr>
            <a:r>
              <a:rPr lang="en-GB" dirty="0">
                <a:solidFill>
                  <a:schemeClr val="bg1">
                    <a:lumMod val="50000"/>
                  </a:schemeClr>
                </a:solidFill>
                <a:latin typeface="Gill Sans MT" pitchFamily="34" charset="0"/>
              </a:rPr>
              <a:t>Estimated 30% reduction in carbon compared to building </a:t>
            </a:r>
            <a:r>
              <a:rPr lang="en-GB" dirty="0" err="1">
                <a:solidFill>
                  <a:schemeClr val="bg1">
                    <a:lumMod val="50000"/>
                  </a:schemeClr>
                </a:solidFill>
                <a:latin typeface="Gill Sans MT" pitchFamily="34" charset="0"/>
              </a:rPr>
              <a:t>reg’s</a:t>
            </a:r>
            <a:r>
              <a:rPr lang="en-GB" dirty="0">
                <a:solidFill>
                  <a:schemeClr val="bg1">
                    <a:lumMod val="50000"/>
                  </a:schemeClr>
                </a:solidFill>
                <a:latin typeface="Gill Sans MT" pitchFamily="34" charset="0"/>
              </a:rPr>
              <a:t> standard home with gas condensing boiler</a:t>
            </a:r>
          </a:p>
          <a:p>
            <a:pPr marL="342900" indent="-342900">
              <a:lnSpc>
                <a:spcPct val="60000"/>
              </a:lnSpc>
              <a:spcBef>
                <a:spcPct val="90000"/>
              </a:spcBef>
              <a:defRPr/>
            </a:pPr>
            <a:endParaRPr lang="en-GB" sz="1400" dirty="0">
              <a:latin typeface="Verdana" pitchFamily="34" charset="0"/>
            </a:endParaRPr>
          </a:p>
        </p:txBody>
      </p:sp>
      <p:sp>
        <p:nvSpPr>
          <p:cNvPr id="29706" name="Rectangle 10"/>
          <p:cNvSpPr>
            <a:spLocks noChangeArrowheads="1"/>
          </p:cNvSpPr>
          <p:nvPr/>
        </p:nvSpPr>
        <p:spPr bwMode="auto">
          <a:xfrm>
            <a:off x="250825" y="1125538"/>
            <a:ext cx="3816350" cy="1143000"/>
          </a:xfrm>
          <a:prstGeom prst="rect">
            <a:avLst/>
          </a:prstGeom>
          <a:noFill/>
          <a:ln w="9525">
            <a:noFill/>
            <a:miter lim="800000"/>
            <a:headEnd/>
            <a:tailEnd/>
          </a:ln>
          <a:effectLst/>
        </p:spPr>
        <p:txBody>
          <a:bodyPr anchor="ctr"/>
          <a:lstStyle/>
          <a:p>
            <a:pPr>
              <a:defRPr/>
            </a:pPr>
            <a:r>
              <a:rPr lang="en-GB" b="1" dirty="0">
                <a:solidFill>
                  <a:schemeClr val="bg1">
                    <a:lumMod val="50000"/>
                  </a:schemeClr>
                </a:solidFill>
                <a:latin typeface="Verdana" pitchFamily="34" charset="0"/>
              </a:rPr>
              <a:t>Leicester Square, Leicester</a:t>
            </a:r>
          </a:p>
        </p:txBody>
      </p:sp>
      <p:pic>
        <p:nvPicPr>
          <p:cNvPr id="29707" name="Picture 11" descr="MHPLOGO_A4_ST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714375"/>
            <a:ext cx="18732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descr="0747-Leicester Square Aerial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133600"/>
            <a:ext cx="4608513"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24583" name="Picture 14" descr="eco_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a:spLocks noChangeArrowheads="1"/>
          </p:cNvSpPr>
          <p:nvPr/>
        </p:nvSpPr>
        <p:spPr bwMode="auto">
          <a:xfrm>
            <a:off x="214313" y="214313"/>
            <a:ext cx="8643937" cy="954087"/>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3200" b="1" dirty="0">
                <a:solidFill>
                  <a:schemeClr val="accent3">
                    <a:lumMod val="75000"/>
                  </a:schemeClr>
                </a:solidFill>
                <a:latin typeface="Gill Sans MT" pitchFamily="34" charset="0"/>
              </a:rPr>
              <a:t>Case Study</a:t>
            </a:r>
          </a:p>
          <a:p>
            <a:pPr fontAlgn="auto">
              <a:spcBef>
                <a:spcPts val="0"/>
              </a:spcBef>
              <a:spcAft>
                <a:spcPts val="0"/>
              </a:spcAft>
              <a:defRPr/>
            </a:pPr>
            <a:r>
              <a:rPr lang="en-GB" sz="2400" b="1" dirty="0">
                <a:solidFill>
                  <a:schemeClr val="accent3">
                    <a:lumMod val="75000"/>
                  </a:schemeClr>
                </a:solidFill>
                <a:latin typeface="Gill Sans MT" pitchFamily="34" charset="0"/>
              </a:rPr>
              <a:t>Metropolitan Housing Trust</a:t>
            </a:r>
          </a:p>
        </p:txBody>
      </p:sp>
      <p:cxnSp>
        <p:nvCxnSpPr>
          <p:cNvPr id="13" name="Straight Connector 12"/>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24586"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wipe(down)">
                                      <p:cBhvr>
                                        <p:cTn id="7" dur="580">
                                          <p:stCondLst>
                                            <p:cond delay="0"/>
                                          </p:stCondLst>
                                        </p:cTn>
                                        <p:tgtEl>
                                          <p:spTgt spid="29707"/>
                                        </p:tgtEl>
                                      </p:cBhvr>
                                    </p:animEffect>
                                    <p:anim calcmode="lin" valueType="num">
                                      <p:cBhvr>
                                        <p:cTn id="8" dur="1822" tmFilter="0,0; 0.14,0.36; 0.43,0.73; 0.71,0.91; 1.0,1.0">
                                          <p:stCondLst>
                                            <p:cond delay="0"/>
                                          </p:stCondLst>
                                        </p:cTn>
                                        <p:tgtEl>
                                          <p:spTgt spid="2970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70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70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70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707"/>
                                        </p:tgtEl>
                                        <p:attrNameLst>
                                          <p:attrName>ppt_y</p:attrName>
                                        </p:attrNameLst>
                                      </p:cBhvr>
                                      <p:tavLst>
                                        <p:tav tm="0" fmla="#ppt_y-sin(pi*$)/81">
                                          <p:val>
                                            <p:fltVal val="0"/>
                                          </p:val>
                                        </p:tav>
                                        <p:tav tm="100000">
                                          <p:val>
                                            <p:fltVal val="1"/>
                                          </p:val>
                                        </p:tav>
                                      </p:tavLst>
                                    </p:anim>
                                    <p:animScale>
                                      <p:cBhvr>
                                        <p:cTn id="13" dur="26">
                                          <p:stCondLst>
                                            <p:cond delay="650"/>
                                          </p:stCondLst>
                                        </p:cTn>
                                        <p:tgtEl>
                                          <p:spTgt spid="29707"/>
                                        </p:tgtEl>
                                      </p:cBhvr>
                                      <p:to x="100000" y="60000"/>
                                    </p:animScale>
                                    <p:animScale>
                                      <p:cBhvr>
                                        <p:cTn id="14" dur="166" decel="50000">
                                          <p:stCondLst>
                                            <p:cond delay="676"/>
                                          </p:stCondLst>
                                        </p:cTn>
                                        <p:tgtEl>
                                          <p:spTgt spid="29707"/>
                                        </p:tgtEl>
                                      </p:cBhvr>
                                      <p:to x="100000" y="100000"/>
                                    </p:animScale>
                                    <p:animScale>
                                      <p:cBhvr>
                                        <p:cTn id="15" dur="26">
                                          <p:stCondLst>
                                            <p:cond delay="1312"/>
                                          </p:stCondLst>
                                        </p:cTn>
                                        <p:tgtEl>
                                          <p:spTgt spid="29707"/>
                                        </p:tgtEl>
                                      </p:cBhvr>
                                      <p:to x="100000" y="80000"/>
                                    </p:animScale>
                                    <p:animScale>
                                      <p:cBhvr>
                                        <p:cTn id="16" dur="166" decel="50000">
                                          <p:stCondLst>
                                            <p:cond delay="1338"/>
                                          </p:stCondLst>
                                        </p:cTn>
                                        <p:tgtEl>
                                          <p:spTgt spid="29707"/>
                                        </p:tgtEl>
                                      </p:cBhvr>
                                      <p:to x="100000" y="100000"/>
                                    </p:animScale>
                                    <p:animScale>
                                      <p:cBhvr>
                                        <p:cTn id="17" dur="26">
                                          <p:stCondLst>
                                            <p:cond delay="1642"/>
                                          </p:stCondLst>
                                        </p:cTn>
                                        <p:tgtEl>
                                          <p:spTgt spid="29707"/>
                                        </p:tgtEl>
                                      </p:cBhvr>
                                      <p:to x="100000" y="90000"/>
                                    </p:animScale>
                                    <p:animScale>
                                      <p:cBhvr>
                                        <p:cTn id="18" dur="166" decel="50000">
                                          <p:stCondLst>
                                            <p:cond delay="1668"/>
                                          </p:stCondLst>
                                        </p:cTn>
                                        <p:tgtEl>
                                          <p:spTgt spid="29707"/>
                                        </p:tgtEl>
                                      </p:cBhvr>
                                      <p:to x="100000" y="100000"/>
                                    </p:animScale>
                                    <p:animScale>
                                      <p:cBhvr>
                                        <p:cTn id="19" dur="26">
                                          <p:stCondLst>
                                            <p:cond delay="1808"/>
                                          </p:stCondLst>
                                        </p:cTn>
                                        <p:tgtEl>
                                          <p:spTgt spid="29707"/>
                                        </p:tgtEl>
                                      </p:cBhvr>
                                      <p:to x="100000" y="95000"/>
                                    </p:animScale>
                                    <p:animScale>
                                      <p:cBhvr>
                                        <p:cTn id="20" dur="166" decel="50000">
                                          <p:stCondLst>
                                            <p:cond delay="1834"/>
                                          </p:stCondLst>
                                        </p:cTn>
                                        <p:tgtEl>
                                          <p:spTgt spid="297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25605" name="Picture 14"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Z:\Ecoliving Company\MARKETING\Case Studies\Lochalsh &amp; Skye\Fuel Cost Savings with mount.jpg"/>
          <p:cNvPicPr>
            <a:picLocks noChangeAspect="1" noChangeArrowheads="1"/>
          </p:cNvPicPr>
          <p:nvPr/>
        </p:nvPicPr>
        <p:blipFill>
          <a:blip r:embed="rId4">
            <a:extLst>
              <a:ext uri="{28A0092B-C50C-407E-A947-70E740481C1C}">
                <a14:useLocalDpi xmlns:a14="http://schemas.microsoft.com/office/drawing/2010/main" val="0"/>
              </a:ext>
            </a:extLst>
          </a:blip>
          <a:srcRect l="4665" t="10815" r="3925" b="7654"/>
          <a:stretch>
            <a:fillRect/>
          </a:stretch>
        </p:blipFill>
        <p:spPr bwMode="auto">
          <a:xfrm>
            <a:off x="214313" y="1143000"/>
            <a:ext cx="79295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8"/>
          <p:cNvSpPr txBox="1">
            <a:spLocks noChangeArrowheads="1"/>
          </p:cNvSpPr>
          <p:nvPr/>
        </p:nvSpPr>
        <p:spPr bwMode="auto">
          <a:xfrm>
            <a:off x="214313" y="214313"/>
            <a:ext cx="8643937" cy="830997"/>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2800" b="1" dirty="0">
                <a:solidFill>
                  <a:schemeClr val="accent3">
                    <a:lumMod val="75000"/>
                  </a:schemeClr>
                </a:solidFill>
                <a:latin typeface="Gill Sans MT" pitchFamily="34" charset="0"/>
              </a:rPr>
              <a:t>Case Study</a:t>
            </a:r>
          </a:p>
          <a:p>
            <a:pPr fontAlgn="auto">
              <a:spcBef>
                <a:spcPts val="0"/>
              </a:spcBef>
              <a:spcAft>
                <a:spcPts val="0"/>
              </a:spcAft>
              <a:defRPr/>
            </a:pPr>
            <a:r>
              <a:rPr lang="en-GB" sz="2000" b="1" dirty="0" err="1">
                <a:solidFill>
                  <a:schemeClr val="accent3">
                    <a:lumMod val="75000"/>
                  </a:schemeClr>
                </a:solidFill>
                <a:latin typeface="Gill Sans MT" pitchFamily="34" charset="0"/>
              </a:rPr>
              <a:t>Lochalsh</a:t>
            </a:r>
            <a:r>
              <a:rPr lang="en-GB" sz="2000" b="1" dirty="0">
                <a:solidFill>
                  <a:schemeClr val="accent3">
                    <a:lumMod val="75000"/>
                  </a:schemeClr>
                </a:solidFill>
                <a:latin typeface="Gill Sans MT" pitchFamily="34" charset="0"/>
              </a:rPr>
              <a:t> &amp; Skye Housing Association – Fuel Cost Savings</a:t>
            </a:r>
          </a:p>
        </p:txBody>
      </p:sp>
      <p:sp>
        <p:nvSpPr>
          <p:cNvPr id="25608"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26629" name="Picture 14"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p:cNvSpPr txBox="1">
            <a:spLocks noChangeArrowheads="1"/>
          </p:cNvSpPr>
          <p:nvPr/>
        </p:nvSpPr>
        <p:spPr bwMode="auto">
          <a:xfrm>
            <a:off x="285750" y="1428750"/>
            <a:ext cx="8715375" cy="4246563"/>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b="1" dirty="0">
                <a:solidFill>
                  <a:schemeClr val="bg1">
                    <a:lumMod val="50000"/>
                  </a:schemeClr>
                </a:solidFill>
                <a:latin typeface="Gill Sans MT" pitchFamily="34" charset="0"/>
              </a:rPr>
              <a:t>Solar thermal panels on the roof will provide approximately 60% </a:t>
            </a:r>
          </a:p>
          <a:p>
            <a:pPr fontAlgn="auto">
              <a:spcBef>
                <a:spcPts val="0"/>
              </a:spcBef>
              <a:spcAft>
                <a:spcPts val="0"/>
              </a:spcAft>
              <a:defRPr/>
            </a:pPr>
            <a:r>
              <a:rPr lang="en-GB" b="1" dirty="0">
                <a:solidFill>
                  <a:schemeClr val="bg1">
                    <a:lumMod val="50000"/>
                  </a:schemeClr>
                </a:solidFill>
                <a:latin typeface="Gill Sans MT" pitchFamily="34" charset="0"/>
              </a:rPr>
              <a:t>of the annual hot water requirement with the balance supplied </a:t>
            </a:r>
          </a:p>
          <a:p>
            <a:pPr fontAlgn="auto">
              <a:spcBef>
                <a:spcPts val="0"/>
              </a:spcBef>
              <a:spcAft>
                <a:spcPts val="0"/>
              </a:spcAft>
              <a:defRPr/>
            </a:pPr>
            <a:r>
              <a:rPr lang="en-GB" b="1" dirty="0">
                <a:solidFill>
                  <a:schemeClr val="bg1">
                    <a:lumMod val="50000"/>
                  </a:schemeClr>
                </a:solidFill>
                <a:latin typeface="Gill Sans MT" pitchFamily="34" charset="0"/>
              </a:rPr>
              <a:t>via an integrated immersion heater / other heat source</a:t>
            </a:r>
          </a:p>
          <a:p>
            <a:pPr fontAlgn="auto">
              <a:spcBef>
                <a:spcPts val="0"/>
              </a:spcBef>
              <a:spcAft>
                <a:spcPts val="0"/>
              </a:spcAft>
              <a:defRPr/>
            </a:pPr>
            <a:endParaRPr lang="en-GB" b="1" dirty="0">
              <a:solidFill>
                <a:schemeClr val="bg1">
                  <a:lumMod val="50000"/>
                </a:schemeClr>
              </a:solidFill>
              <a:latin typeface="Gill Sans MT" pitchFamily="34" charset="0"/>
            </a:endParaRPr>
          </a:p>
          <a:p>
            <a:pPr fontAlgn="auto">
              <a:spcBef>
                <a:spcPts val="0"/>
              </a:spcBef>
              <a:spcAft>
                <a:spcPts val="0"/>
              </a:spcAft>
              <a:defRPr/>
            </a:pPr>
            <a:r>
              <a:rPr lang="en-GB" b="1" dirty="0">
                <a:solidFill>
                  <a:schemeClr val="bg1">
                    <a:lumMod val="50000"/>
                  </a:schemeClr>
                </a:solidFill>
                <a:latin typeface="Gill Sans MT" pitchFamily="34" charset="0"/>
              </a:rPr>
              <a:t>VELUX Solar System</a:t>
            </a:r>
          </a:p>
          <a:p>
            <a:pPr fontAlgn="auto">
              <a:spcBef>
                <a:spcPts val="0"/>
              </a:spcBef>
              <a:spcAft>
                <a:spcPts val="0"/>
              </a:spcAft>
              <a:defRPr/>
            </a:pPr>
            <a:r>
              <a:rPr lang="en-GB" dirty="0">
                <a:solidFill>
                  <a:schemeClr val="bg1">
                    <a:lumMod val="50000"/>
                  </a:schemeClr>
                </a:solidFill>
                <a:latin typeface="Gill Sans MT" pitchFamily="34" charset="0"/>
              </a:rPr>
              <a:t>Annual solar radiation per m2 is 1000 – 1286 kWh/year </a:t>
            </a:r>
          </a:p>
          <a:p>
            <a:pPr fontAlgn="auto">
              <a:spcBef>
                <a:spcPts val="0"/>
              </a:spcBef>
              <a:spcAft>
                <a:spcPts val="0"/>
              </a:spcAft>
              <a:defRPr/>
            </a:pPr>
            <a:r>
              <a:rPr lang="en-GB" dirty="0">
                <a:solidFill>
                  <a:schemeClr val="bg1">
                    <a:lumMod val="50000"/>
                  </a:schemeClr>
                </a:solidFill>
                <a:latin typeface="Gill Sans MT" pitchFamily="34" charset="0"/>
              </a:rPr>
              <a:t>depending on location.</a:t>
            </a:r>
          </a:p>
          <a:p>
            <a:pPr fontAlgn="auto">
              <a:spcBef>
                <a:spcPts val="0"/>
              </a:spcBef>
              <a:spcAft>
                <a:spcPts val="0"/>
              </a:spcAft>
              <a:defRPr/>
            </a:pPr>
            <a:endParaRPr lang="en-GB" dirty="0">
              <a:solidFill>
                <a:schemeClr val="bg1">
                  <a:lumMod val="50000"/>
                </a:schemeClr>
              </a:solidFill>
              <a:latin typeface="Gill Sans MT" pitchFamily="34" charset="0"/>
            </a:endParaRPr>
          </a:p>
          <a:p>
            <a:pPr fontAlgn="auto">
              <a:spcBef>
                <a:spcPts val="0"/>
              </a:spcBef>
              <a:spcAft>
                <a:spcPts val="0"/>
              </a:spcAft>
              <a:defRPr/>
            </a:pPr>
            <a:endParaRPr lang="en-GB" dirty="0">
              <a:solidFill>
                <a:schemeClr val="bg1">
                  <a:lumMod val="50000"/>
                </a:schemeClr>
              </a:solidFill>
              <a:latin typeface="Gill Sans MT" pitchFamily="34" charset="0"/>
            </a:endParaRPr>
          </a:p>
          <a:p>
            <a:pPr fontAlgn="auto">
              <a:spcBef>
                <a:spcPts val="0"/>
              </a:spcBef>
              <a:spcAft>
                <a:spcPts val="0"/>
              </a:spcAft>
              <a:defRPr/>
            </a:pPr>
            <a:r>
              <a:rPr lang="en-GB" dirty="0">
                <a:solidFill>
                  <a:schemeClr val="bg1">
                    <a:lumMod val="50000"/>
                  </a:schemeClr>
                </a:solidFill>
                <a:latin typeface="Gill Sans MT" pitchFamily="34" charset="0"/>
              </a:rPr>
              <a:t>Based on a family of four, an annual DHW demand of </a:t>
            </a:r>
          </a:p>
          <a:p>
            <a:pPr fontAlgn="auto">
              <a:spcBef>
                <a:spcPts val="0"/>
              </a:spcBef>
              <a:spcAft>
                <a:spcPts val="0"/>
              </a:spcAft>
              <a:defRPr/>
            </a:pPr>
            <a:r>
              <a:rPr lang="en-GB" dirty="0">
                <a:solidFill>
                  <a:schemeClr val="bg1">
                    <a:lumMod val="50000"/>
                  </a:schemeClr>
                </a:solidFill>
                <a:latin typeface="Gill Sans MT" pitchFamily="34" charset="0"/>
              </a:rPr>
              <a:t>approx. 4,000 kWh/year,  5m2 of solar collectors and </a:t>
            </a:r>
          </a:p>
          <a:p>
            <a:pPr fontAlgn="auto">
              <a:spcBef>
                <a:spcPts val="0"/>
              </a:spcBef>
              <a:spcAft>
                <a:spcPts val="0"/>
              </a:spcAft>
              <a:defRPr/>
            </a:pPr>
            <a:r>
              <a:rPr lang="en-GB" dirty="0">
                <a:solidFill>
                  <a:schemeClr val="bg1">
                    <a:lumMod val="50000"/>
                  </a:schemeClr>
                </a:solidFill>
                <a:latin typeface="Gill Sans MT" pitchFamily="34" charset="0"/>
              </a:rPr>
              <a:t>a 280 litre hot water tank,  approx.  2,500 kWh/year </a:t>
            </a:r>
          </a:p>
          <a:p>
            <a:pPr fontAlgn="auto">
              <a:spcBef>
                <a:spcPts val="0"/>
              </a:spcBef>
              <a:spcAft>
                <a:spcPts val="0"/>
              </a:spcAft>
              <a:defRPr/>
            </a:pPr>
            <a:r>
              <a:rPr lang="en-GB" dirty="0">
                <a:solidFill>
                  <a:schemeClr val="bg1">
                    <a:lumMod val="50000"/>
                  </a:schemeClr>
                </a:solidFill>
                <a:latin typeface="Gill Sans MT" pitchFamily="34" charset="0"/>
              </a:rPr>
              <a:t>will be provided by the solar and the balance by the </a:t>
            </a:r>
          </a:p>
          <a:p>
            <a:pPr fontAlgn="auto">
              <a:spcBef>
                <a:spcPts val="0"/>
              </a:spcBef>
              <a:spcAft>
                <a:spcPts val="0"/>
              </a:spcAft>
              <a:defRPr/>
            </a:pPr>
            <a:r>
              <a:rPr lang="en-GB" dirty="0">
                <a:solidFill>
                  <a:schemeClr val="bg1">
                    <a:lumMod val="50000"/>
                  </a:schemeClr>
                </a:solidFill>
                <a:latin typeface="Gill Sans MT" pitchFamily="34" charset="0"/>
              </a:rPr>
              <a:t>immersion heater.</a:t>
            </a:r>
          </a:p>
          <a:p>
            <a:pPr fontAlgn="auto">
              <a:spcBef>
                <a:spcPts val="0"/>
              </a:spcBef>
              <a:spcAft>
                <a:spcPts val="0"/>
              </a:spcAft>
              <a:defRPr/>
            </a:pPr>
            <a:r>
              <a:rPr lang="en-GB" dirty="0">
                <a:solidFill>
                  <a:schemeClr val="bg1">
                    <a:lumMod val="50000"/>
                  </a:schemeClr>
                </a:solidFill>
                <a:latin typeface="Gill Sans MT" pitchFamily="34" charset="0"/>
              </a:rPr>
              <a:t>				</a:t>
            </a:r>
          </a:p>
        </p:txBody>
      </p:sp>
      <p:pic>
        <p:nvPicPr>
          <p:cNvPr id="266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0938" y="2643188"/>
            <a:ext cx="1395412"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descr="Velux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3288" y="2643188"/>
            <a:ext cx="16383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8"/>
          <p:cNvSpPr txBox="1">
            <a:spLocks noChangeArrowheads="1"/>
          </p:cNvSpPr>
          <p:nvPr/>
        </p:nvSpPr>
        <p:spPr bwMode="auto">
          <a:xfrm>
            <a:off x="214313" y="214313"/>
            <a:ext cx="8643937" cy="1077912"/>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3200" b="1" dirty="0">
                <a:solidFill>
                  <a:schemeClr val="accent3">
                    <a:lumMod val="75000"/>
                  </a:schemeClr>
                </a:solidFill>
                <a:latin typeface="Gill Sans MT" pitchFamily="34" charset="0"/>
              </a:rPr>
              <a:t>Solar Thermal</a:t>
            </a:r>
          </a:p>
          <a:p>
            <a:pPr fontAlgn="auto">
              <a:spcBef>
                <a:spcPts val="0"/>
              </a:spcBef>
              <a:spcAft>
                <a:spcPts val="0"/>
              </a:spcAft>
              <a:defRPr/>
            </a:pPr>
            <a:r>
              <a:rPr lang="en-GB" sz="3200" b="1" dirty="0">
                <a:solidFill>
                  <a:schemeClr val="accent3">
                    <a:lumMod val="75000"/>
                  </a:schemeClr>
                </a:solidFill>
                <a:latin typeface="Gill Sans MT" pitchFamily="34" charset="0"/>
              </a:rPr>
              <a:t>- Domestic Hot Water</a:t>
            </a:r>
          </a:p>
        </p:txBody>
      </p:sp>
      <p:pic>
        <p:nvPicPr>
          <p:cNvPr id="2663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463" y="4606925"/>
            <a:ext cx="16351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27653" name="Picture 14"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p:cNvSpPr txBox="1">
            <a:spLocks noChangeArrowheads="1"/>
          </p:cNvSpPr>
          <p:nvPr/>
        </p:nvSpPr>
        <p:spPr bwMode="auto">
          <a:xfrm>
            <a:off x="285750" y="1428750"/>
            <a:ext cx="8715375" cy="2308225"/>
          </a:xfrm>
          <a:prstGeom prst="rect">
            <a:avLst/>
          </a:prstGeom>
          <a:noFill/>
          <a:ln w="9525" algn="ctr">
            <a:noFill/>
            <a:miter lim="800000"/>
            <a:headEnd/>
            <a:tailEnd/>
          </a:ln>
          <a:effectLst/>
        </p:spPr>
        <p:txBody>
          <a:bodyPr>
            <a:spAutoFit/>
          </a:bodyPr>
          <a:lstStyle/>
          <a:p>
            <a:pPr fontAlgn="auto">
              <a:spcBef>
                <a:spcPts val="0"/>
              </a:spcBef>
              <a:spcAft>
                <a:spcPts val="0"/>
              </a:spcAft>
              <a:defRPr/>
            </a:pPr>
            <a:endParaRPr lang="en-GB" b="1" dirty="0">
              <a:solidFill>
                <a:schemeClr val="bg1">
                  <a:lumMod val="50000"/>
                </a:schemeClr>
              </a:solidFill>
              <a:latin typeface="Gill Sans MT" pitchFamily="34" charset="0"/>
            </a:endParaRPr>
          </a:p>
          <a:p>
            <a:pPr fontAlgn="auto">
              <a:spcBef>
                <a:spcPts val="0"/>
              </a:spcBef>
              <a:spcAft>
                <a:spcPts val="0"/>
              </a:spcAft>
              <a:defRPr/>
            </a:pPr>
            <a:endParaRPr lang="en-GB" b="1" dirty="0">
              <a:solidFill>
                <a:schemeClr val="bg1">
                  <a:lumMod val="50000"/>
                </a:schemeClr>
              </a:solidFill>
              <a:latin typeface="Gill Sans MT" pitchFamily="34" charset="0"/>
            </a:endParaRPr>
          </a:p>
          <a:p>
            <a:pPr fontAlgn="auto">
              <a:spcBef>
                <a:spcPts val="0"/>
              </a:spcBef>
              <a:spcAft>
                <a:spcPts val="0"/>
              </a:spcAft>
              <a:defRPr/>
            </a:pPr>
            <a:r>
              <a:rPr lang="en-GB" b="1" dirty="0">
                <a:solidFill>
                  <a:schemeClr val="bg1">
                    <a:lumMod val="50000"/>
                  </a:schemeClr>
                </a:solidFill>
                <a:latin typeface="Gill Sans MT" pitchFamily="34" charset="0"/>
              </a:rPr>
              <a:t>VELUX Solar System</a:t>
            </a:r>
          </a:p>
          <a:p>
            <a:pPr fontAlgn="auto">
              <a:spcBef>
                <a:spcPts val="0"/>
              </a:spcBef>
              <a:spcAft>
                <a:spcPts val="0"/>
              </a:spcAft>
              <a:defRPr/>
            </a:pPr>
            <a:r>
              <a:rPr lang="en-GB" dirty="0">
                <a:solidFill>
                  <a:schemeClr val="bg1">
                    <a:lumMod val="50000"/>
                  </a:schemeClr>
                </a:solidFill>
                <a:latin typeface="Gill Sans MT" pitchFamily="34" charset="0"/>
              </a:rPr>
              <a:t>Complete VELUX Solar Thermal Systems</a:t>
            </a:r>
          </a:p>
          <a:p>
            <a:pPr fontAlgn="auto">
              <a:spcBef>
                <a:spcPts val="0"/>
              </a:spcBef>
              <a:spcAft>
                <a:spcPts val="0"/>
              </a:spcAft>
              <a:defRPr/>
            </a:pPr>
            <a:r>
              <a:rPr lang="en-GB" dirty="0">
                <a:solidFill>
                  <a:schemeClr val="bg1">
                    <a:lumMod val="50000"/>
                  </a:schemeClr>
                </a:solidFill>
                <a:latin typeface="Gill Sans MT" pitchFamily="34" charset="0"/>
              </a:rPr>
              <a:t>Solar collectors and an unvented hot </a:t>
            </a:r>
          </a:p>
          <a:p>
            <a:pPr fontAlgn="auto">
              <a:spcBef>
                <a:spcPts val="0"/>
              </a:spcBef>
              <a:spcAft>
                <a:spcPts val="0"/>
              </a:spcAft>
              <a:defRPr/>
            </a:pPr>
            <a:r>
              <a:rPr lang="en-GB" dirty="0">
                <a:solidFill>
                  <a:schemeClr val="bg1">
                    <a:lumMod val="50000"/>
                  </a:schemeClr>
                </a:solidFill>
                <a:latin typeface="Gill Sans MT" pitchFamily="34" charset="0"/>
              </a:rPr>
              <a:t>water tank,  control panel,  pump, roof flashings etc.</a:t>
            </a:r>
          </a:p>
          <a:p>
            <a:pPr fontAlgn="auto">
              <a:spcBef>
                <a:spcPts val="0"/>
              </a:spcBef>
              <a:spcAft>
                <a:spcPts val="0"/>
              </a:spcAft>
              <a:defRPr/>
            </a:pPr>
            <a:endParaRPr lang="en-GB" dirty="0">
              <a:solidFill>
                <a:schemeClr val="bg1">
                  <a:lumMod val="50000"/>
                </a:schemeClr>
              </a:solidFill>
              <a:latin typeface="Gill Sans MT" pitchFamily="34" charset="0"/>
            </a:endParaRPr>
          </a:p>
          <a:p>
            <a:pPr fontAlgn="auto">
              <a:spcBef>
                <a:spcPts val="0"/>
              </a:spcBef>
              <a:spcAft>
                <a:spcPts val="0"/>
              </a:spcAft>
              <a:defRPr/>
            </a:pPr>
            <a:r>
              <a:rPr lang="en-GB" dirty="0">
                <a:solidFill>
                  <a:schemeClr val="bg1">
                    <a:lumMod val="50000"/>
                  </a:schemeClr>
                </a:solidFill>
                <a:latin typeface="Gill Sans MT" pitchFamily="34" charset="0"/>
              </a:rPr>
              <a:t>						</a:t>
            </a:r>
          </a:p>
        </p:txBody>
      </p:sp>
      <p:pic>
        <p:nvPicPr>
          <p:cNvPr id="27655" name="Picture 2" descr="Z:\Ecoliving Company\MARKETING\PHOTOGRAPHS (work in progress)\Outdoor Air Heat Pumps\Rouken Glen\Rouken Glen Photos\DSCF04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3500438"/>
            <a:ext cx="18573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 descr="C:\Documents and Settings\mark\My Documents\My Pictures\Adobe\Digital Camera Photos\2009-06-05-0831-54\IMG_0051.jpg"/>
          <p:cNvPicPr>
            <a:picLocks noChangeAspect="1" noChangeArrowheads="1"/>
          </p:cNvPicPr>
          <p:nvPr/>
        </p:nvPicPr>
        <p:blipFill>
          <a:blip r:embed="rId5">
            <a:lum bright="20000" contrast="30000"/>
            <a:extLst>
              <a:ext uri="{28A0092B-C50C-407E-A947-70E740481C1C}">
                <a14:useLocalDpi xmlns:a14="http://schemas.microsoft.com/office/drawing/2010/main" val="0"/>
              </a:ext>
            </a:extLst>
          </a:blip>
          <a:srcRect/>
          <a:stretch>
            <a:fillRect/>
          </a:stretch>
        </p:blipFill>
        <p:spPr bwMode="auto">
          <a:xfrm>
            <a:off x="5795963" y="1500188"/>
            <a:ext cx="290195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8"/>
          <p:cNvSpPr txBox="1">
            <a:spLocks noChangeArrowheads="1"/>
          </p:cNvSpPr>
          <p:nvPr/>
        </p:nvSpPr>
        <p:spPr bwMode="auto">
          <a:xfrm>
            <a:off x="214313" y="214313"/>
            <a:ext cx="8643937" cy="1077912"/>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3200" b="1" dirty="0">
                <a:solidFill>
                  <a:schemeClr val="accent3">
                    <a:lumMod val="75000"/>
                  </a:schemeClr>
                </a:solidFill>
                <a:latin typeface="Gill Sans MT" pitchFamily="34" charset="0"/>
              </a:rPr>
              <a:t>Solar Thermal</a:t>
            </a:r>
          </a:p>
          <a:p>
            <a:pPr fontAlgn="auto">
              <a:spcBef>
                <a:spcPts val="0"/>
              </a:spcBef>
              <a:spcAft>
                <a:spcPts val="0"/>
              </a:spcAft>
              <a:defRPr/>
            </a:pPr>
            <a:r>
              <a:rPr lang="en-GB" sz="3200" b="1" dirty="0">
                <a:solidFill>
                  <a:schemeClr val="accent3">
                    <a:lumMod val="75000"/>
                  </a:schemeClr>
                </a:solidFill>
                <a:latin typeface="Gill Sans MT" pitchFamily="34" charset="0"/>
              </a:rPr>
              <a:t>- Domestic Hot Water</a:t>
            </a:r>
          </a:p>
        </p:txBody>
      </p:sp>
      <p:pic>
        <p:nvPicPr>
          <p:cNvPr id="27658" name="Picture 12"/>
          <p:cNvPicPr>
            <a:picLocks noChangeAspect="1" noChangeArrowheads="1"/>
          </p:cNvPicPr>
          <p:nvPr/>
        </p:nvPicPr>
        <p:blipFill>
          <a:blip r:embed="rId6">
            <a:extLst>
              <a:ext uri="{28A0092B-C50C-407E-A947-70E740481C1C}">
                <a14:useLocalDpi xmlns:a14="http://schemas.microsoft.com/office/drawing/2010/main" val="0"/>
              </a:ext>
            </a:extLst>
          </a:blip>
          <a:srcRect l="22992" r="25000"/>
          <a:stretch>
            <a:fillRect/>
          </a:stretch>
        </p:blipFill>
        <p:spPr bwMode="auto">
          <a:xfrm>
            <a:off x="1285875" y="3500438"/>
            <a:ext cx="18415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28677" name="Picture 14"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7"/>
          <p:cNvSpPr txBox="1">
            <a:spLocks noChangeArrowheads="1"/>
          </p:cNvSpPr>
          <p:nvPr/>
        </p:nvSpPr>
        <p:spPr bwMode="auto">
          <a:xfrm>
            <a:off x="285750" y="1428750"/>
            <a:ext cx="5072063" cy="3416300"/>
          </a:xfrm>
          <a:prstGeom prst="rect">
            <a:avLst/>
          </a:prstGeom>
          <a:noFill/>
          <a:ln w="9525" algn="ctr">
            <a:noFill/>
            <a:miter lim="800000"/>
            <a:headEnd/>
            <a:tailEnd/>
          </a:ln>
          <a:effectLst/>
        </p:spPr>
        <p:txBody>
          <a:bodyPr>
            <a:spAutoFit/>
          </a:bodyPr>
          <a:lstStyle/>
          <a:p>
            <a:pPr fontAlgn="auto">
              <a:spcBef>
                <a:spcPts val="0"/>
              </a:spcBef>
              <a:spcAft>
                <a:spcPts val="0"/>
              </a:spcAft>
              <a:defRPr/>
            </a:pPr>
            <a:endParaRPr lang="en-GB" b="1" dirty="0">
              <a:solidFill>
                <a:schemeClr val="bg1">
                  <a:lumMod val="50000"/>
                </a:schemeClr>
              </a:solidFill>
              <a:latin typeface="Gill Sans MT" pitchFamily="34" charset="0"/>
            </a:endParaRPr>
          </a:p>
          <a:p>
            <a:pPr fontAlgn="auto">
              <a:spcBef>
                <a:spcPts val="0"/>
              </a:spcBef>
              <a:spcAft>
                <a:spcPts val="0"/>
              </a:spcAft>
              <a:defRPr/>
            </a:pPr>
            <a:endParaRPr lang="en-GB" b="1" dirty="0">
              <a:solidFill>
                <a:schemeClr val="bg1">
                  <a:lumMod val="50000"/>
                </a:schemeClr>
              </a:solidFill>
              <a:latin typeface="Gill Sans MT" pitchFamily="34" charset="0"/>
            </a:endParaRPr>
          </a:p>
          <a:p>
            <a:pPr fontAlgn="auto">
              <a:spcBef>
                <a:spcPts val="0"/>
              </a:spcBef>
              <a:spcAft>
                <a:spcPts val="0"/>
              </a:spcAft>
              <a:defRPr/>
            </a:pPr>
            <a:r>
              <a:rPr lang="en-GB" b="1" dirty="0">
                <a:solidFill>
                  <a:schemeClr val="bg1">
                    <a:lumMod val="50000"/>
                  </a:schemeClr>
                </a:solidFill>
                <a:latin typeface="Gill Sans MT" pitchFamily="34" charset="0"/>
              </a:rPr>
              <a:t>Solar PV System</a:t>
            </a:r>
          </a:p>
          <a:p>
            <a:pPr fontAlgn="auto">
              <a:spcBef>
                <a:spcPts val="0"/>
              </a:spcBef>
              <a:spcAft>
                <a:spcPts val="0"/>
              </a:spcAft>
              <a:defRPr/>
            </a:pPr>
            <a:r>
              <a:rPr lang="en-GB" dirty="0">
                <a:solidFill>
                  <a:schemeClr val="bg1">
                    <a:lumMod val="50000"/>
                  </a:schemeClr>
                </a:solidFill>
                <a:latin typeface="Gill Sans MT" pitchFamily="34" charset="0"/>
              </a:rPr>
              <a:t>Complete systems including panel array,  roof fixings, inverter, cabling etc.</a:t>
            </a:r>
          </a:p>
          <a:p>
            <a:pPr fontAlgn="auto">
              <a:spcBef>
                <a:spcPts val="0"/>
              </a:spcBef>
              <a:spcAft>
                <a:spcPts val="0"/>
              </a:spcAft>
              <a:defRPr/>
            </a:pPr>
            <a:endParaRPr lang="en-GB" dirty="0">
              <a:solidFill>
                <a:schemeClr val="bg1">
                  <a:lumMod val="50000"/>
                </a:schemeClr>
              </a:solidFill>
              <a:latin typeface="Gill Sans MT" pitchFamily="34" charset="0"/>
            </a:endParaRPr>
          </a:p>
          <a:p>
            <a:pPr fontAlgn="auto">
              <a:spcBef>
                <a:spcPts val="0"/>
              </a:spcBef>
              <a:spcAft>
                <a:spcPts val="0"/>
              </a:spcAft>
              <a:defRPr/>
            </a:pPr>
            <a:r>
              <a:rPr lang="en-GB" dirty="0">
                <a:solidFill>
                  <a:schemeClr val="bg1">
                    <a:lumMod val="50000"/>
                  </a:schemeClr>
                </a:solidFill>
                <a:latin typeface="Gill Sans MT" pitchFamily="34" charset="0"/>
              </a:rPr>
              <a:t>Moving towards zero-carbon </a:t>
            </a:r>
            <a:r>
              <a:rPr lang="en-GB" dirty="0" err="1">
                <a:solidFill>
                  <a:schemeClr val="bg1">
                    <a:lumMod val="50000"/>
                  </a:schemeClr>
                </a:solidFill>
                <a:latin typeface="Gill Sans MT" pitchFamily="34" charset="0"/>
              </a:rPr>
              <a:t>ecoliving</a:t>
            </a:r>
            <a:r>
              <a:rPr lang="en-GB" dirty="0">
                <a:solidFill>
                  <a:schemeClr val="bg1">
                    <a:lumMod val="50000"/>
                  </a:schemeClr>
                </a:solidFill>
                <a:latin typeface="Gill Sans MT" pitchFamily="34" charset="0"/>
              </a:rPr>
              <a:t> and Level 6 of the Code for Sustainable Homes</a:t>
            </a:r>
          </a:p>
          <a:p>
            <a:pPr fontAlgn="auto">
              <a:spcBef>
                <a:spcPts val="0"/>
              </a:spcBef>
              <a:spcAft>
                <a:spcPts val="0"/>
              </a:spcAft>
              <a:defRPr/>
            </a:pPr>
            <a:endParaRPr lang="en-GB" dirty="0">
              <a:solidFill>
                <a:schemeClr val="bg1">
                  <a:lumMod val="50000"/>
                </a:schemeClr>
              </a:solidFill>
              <a:latin typeface="Gill Sans MT" pitchFamily="34" charset="0"/>
            </a:endParaRPr>
          </a:p>
          <a:p>
            <a:pPr fontAlgn="auto">
              <a:spcBef>
                <a:spcPts val="0"/>
              </a:spcBef>
              <a:spcAft>
                <a:spcPts val="0"/>
              </a:spcAft>
              <a:defRPr/>
            </a:pPr>
            <a:endParaRPr lang="en-GB" dirty="0">
              <a:solidFill>
                <a:schemeClr val="bg1">
                  <a:lumMod val="50000"/>
                </a:schemeClr>
              </a:solidFill>
              <a:latin typeface="Gill Sans MT" pitchFamily="34" charset="0"/>
            </a:endParaRPr>
          </a:p>
          <a:p>
            <a:pPr fontAlgn="auto">
              <a:spcBef>
                <a:spcPts val="0"/>
              </a:spcBef>
              <a:spcAft>
                <a:spcPts val="0"/>
              </a:spcAft>
              <a:defRPr/>
            </a:pPr>
            <a:r>
              <a:rPr lang="en-GB" dirty="0">
                <a:solidFill>
                  <a:schemeClr val="bg1">
                    <a:lumMod val="50000"/>
                  </a:schemeClr>
                </a:solidFill>
                <a:latin typeface="Gill Sans MT" pitchFamily="34" charset="0"/>
              </a:rPr>
              <a:t>						</a:t>
            </a:r>
          </a:p>
        </p:txBody>
      </p:sp>
      <p:sp>
        <p:nvSpPr>
          <p:cNvPr id="21" name="Text Box 8"/>
          <p:cNvSpPr txBox="1">
            <a:spLocks noChangeArrowheads="1"/>
          </p:cNvSpPr>
          <p:nvPr/>
        </p:nvSpPr>
        <p:spPr bwMode="auto">
          <a:xfrm>
            <a:off x="214313" y="214313"/>
            <a:ext cx="8643937" cy="1077912"/>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3200" b="1" dirty="0">
                <a:solidFill>
                  <a:schemeClr val="accent3">
                    <a:lumMod val="75000"/>
                  </a:schemeClr>
                </a:solidFill>
                <a:latin typeface="Gill Sans MT" pitchFamily="34" charset="0"/>
              </a:rPr>
              <a:t>Solar Photovoltaic</a:t>
            </a:r>
          </a:p>
          <a:p>
            <a:pPr fontAlgn="auto">
              <a:spcBef>
                <a:spcPts val="0"/>
              </a:spcBef>
              <a:spcAft>
                <a:spcPts val="0"/>
              </a:spcAft>
              <a:defRPr/>
            </a:pPr>
            <a:r>
              <a:rPr lang="en-GB" sz="3200" b="1" dirty="0">
                <a:solidFill>
                  <a:schemeClr val="accent3">
                    <a:lumMod val="75000"/>
                  </a:schemeClr>
                </a:solidFill>
                <a:latin typeface="Gill Sans MT" pitchFamily="34" charset="0"/>
              </a:rPr>
              <a:t>- On-site </a:t>
            </a:r>
            <a:r>
              <a:rPr lang="en-GB" sz="3200" b="1" dirty="0" err="1">
                <a:solidFill>
                  <a:schemeClr val="accent3">
                    <a:lumMod val="75000"/>
                  </a:schemeClr>
                </a:solidFill>
                <a:latin typeface="Gill Sans MT" pitchFamily="34" charset="0"/>
              </a:rPr>
              <a:t>Microgeneration</a:t>
            </a:r>
            <a:endParaRPr lang="en-GB" sz="3200" b="1" dirty="0">
              <a:solidFill>
                <a:schemeClr val="accent3">
                  <a:lumMod val="75000"/>
                </a:schemeClr>
              </a:solidFill>
              <a:latin typeface="Gill Sans MT" pitchFamily="34" charset="0"/>
            </a:endParaRPr>
          </a:p>
        </p:txBody>
      </p:sp>
      <p:pic>
        <p:nvPicPr>
          <p:cNvPr id="28680" name="Picture 2"/>
          <p:cNvPicPr>
            <a:picLocks noChangeAspect="1" noChangeArrowheads="1"/>
          </p:cNvPicPr>
          <p:nvPr/>
        </p:nvPicPr>
        <p:blipFill>
          <a:blip r:embed="rId4">
            <a:extLst>
              <a:ext uri="{28A0092B-C50C-407E-A947-70E740481C1C}">
                <a14:useLocalDpi xmlns:a14="http://schemas.microsoft.com/office/drawing/2010/main" val="0"/>
              </a:ext>
            </a:extLst>
          </a:blip>
          <a:srcRect t="66289" b="1134"/>
          <a:stretch>
            <a:fillRect/>
          </a:stretch>
        </p:blipFill>
        <p:spPr bwMode="auto">
          <a:xfrm>
            <a:off x="5535613" y="1928813"/>
            <a:ext cx="3290887"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3"/>
          <p:cNvPicPr>
            <a:picLocks noChangeAspect="1" noChangeArrowheads="1"/>
          </p:cNvPicPr>
          <p:nvPr/>
        </p:nvPicPr>
        <p:blipFill>
          <a:blip r:embed="rId4">
            <a:extLst>
              <a:ext uri="{28A0092B-C50C-407E-A947-70E740481C1C}">
                <a14:useLocalDpi xmlns:a14="http://schemas.microsoft.com/office/drawing/2010/main" val="0"/>
              </a:ext>
            </a:extLst>
          </a:blip>
          <a:srcRect t="34843" b="36119"/>
          <a:stretch>
            <a:fillRect/>
          </a:stretch>
        </p:blipFill>
        <p:spPr bwMode="auto">
          <a:xfrm>
            <a:off x="3571875" y="3929063"/>
            <a:ext cx="1824038"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4"/>
          <p:cNvPicPr>
            <a:picLocks noChangeAspect="1" noChangeArrowheads="1"/>
          </p:cNvPicPr>
          <p:nvPr/>
        </p:nvPicPr>
        <p:blipFill>
          <a:blip r:embed="rId4">
            <a:extLst>
              <a:ext uri="{28A0092B-C50C-407E-A947-70E740481C1C}">
                <a14:useLocalDpi xmlns:a14="http://schemas.microsoft.com/office/drawing/2010/main" val="0"/>
              </a:ext>
            </a:extLst>
          </a:blip>
          <a:srcRect t="5099" b="67989"/>
          <a:stretch>
            <a:fillRect/>
          </a:stretch>
        </p:blipFill>
        <p:spPr bwMode="auto">
          <a:xfrm>
            <a:off x="1428750" y="3929063"/>
            <a:ext cx="19669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4100" name="TextBox 12"/>
          <p:cNvSpPr txBox="1">
            <a:spLocks noChangeArrowheads="1"/>
          </p:cNvSpPr>
          <p:nvPr/>
        </p:nvSpPr>
        <p:spPr bwMode="auto">
          <a:xfrm>
            <a:off x="571500" y="428625"/>
            <a:ext cx="73580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Agenda</a:t>
            </a:r>
            <a:endParaRPr lang="en-US" sz="2000" b="1">
              <a:solidFill>
                <a:srgbClr val="669900"/>
              </a:solidFill>
              <a:latin typeface="Gill Sans MT" pitchFamily="34" charset="0"/>
            </a:endParaRPr>
          </a:p>
          <a:p>
            <a:pPr eaLnBrk="1" hangingPunct="1"/>
            <a:endParaRPr lang="en-GB" sz="1000" b="1">
              <a:solidFill>
                <a:schemeClr val="bg1"/>
              </a:solidFill>
              <a:latin typeface="Gill Sans MT" pitchFamily="34" charset="0"/>
            </a:endParaRPr>
          </a:p>
          <a:p>
            <a:pPr eaLnBrk="1" hangingPunct="1"/>
            <a:endParaRPr lang="en-GB" sz="1000" b="1">
              <a:solidFill>
                <a:schemeClr val="bg1"/>
              </a:solidFill>
              <a:latin typeface="Gill Sans MT" pitchFamily="34" charset="0"/>
            </a:endParaRPr>
          </a:p>
        </p:txBody>
      </p:sp>
      <p:pic>
        <p:nvPicPr>
          <p:cNvPr id="4101" name="Picture 45"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63" y="6059488"/>
            <a:ext cx="27860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2"/>
          <p:cNvSpPr txBox="1">
            <a:spLocks noChangeArrowheads="1"/>
          </p:cNvSpPr>
          <p:nvPr/>
        </p:nvSpPr>
        <p:spPr bwMode="auto">
          <a:xfrm>
            <a:off x="571500" y="1143000"/>
            <a:ext cx="8072438" cy="5216525"/>
          </a:xfrm>
          <a:prstGeom prst="rect">
            <a:avLst/>
          </a:prstGeom>
          <a:noFill/>
          <a:ln w="9525">
            <a:noFill/>
            <a:miter lim="800000"/>
            <a:headEnd/>
            <a:tailEnd/>
          </a:ln>
        </p:spPr>
        <p:txBody>
          <a:bodyPr>
            <a:spAutoFit/>
          </a:bodyPr>
          <a:lstStyle/>
          <a:p>
            <a:pPr eaLnBrk="0" hangingPunct="0">
              <a:defRPr/>
            </a:pPr>
            <a:endParaRPr lang="en-GB" dirty="0">
              <a:latin typeface="Gill Sans MT" pitchFamily="34" charset="0"/>
              <a:ea typeface="Calibri" pitchFamily="34" charset="0"/>
              <a:cs typeface="Arial" charset="0"/>
            </a:endParaRPr>
          </a:p>
          <a:p>
            <a:pPr eaLnBrk="0" hangingPunct="0">
              <a:defRPr/>
            </a:pPr>
            <a:endParaRPr lang="en-GB" b="1" dirty="0">
              <a:latin typeface="Gill Sans MT" pitchFamily="34" charset="0"/>
              <a:ea typeface="Calibri" pitchFamily="34" charset="0"/>
              <a:cs typeface="Arial" charset="0"/>
            </a:endParaRPr>
          </a:p>
          <a:p>
            <a:pPr eaLnBrk="0" hangingPunct="0">
              <a:lnSpc>
                <a:spcPct val="150000"/>
              </a:lnSpc>
              <a:defRPr/>
            </a:pPr>
            <a:r>
              <a:rPr lang="en-GB" sz="2000" b="1" dirty="0">
                <a:solidFill>
                  <a:schemeClr val="bg1">
                    <a:lumMod val="50000"/>
                  </a:schemeClr>
                </a:solidFill>
                <a:latin typeface="Gill Sans MT" pitchFamily="34" charset="0"/>
                <a:ea typeface="Calibri" pitchFamily="34" charset="0"/>
                <a:cs typeface="Arial" charset="0"/>
              </a:rPr>
              <a:t>Introduction</a:t>
            </a:r>
          </a:p>
          <a:p>
            <a:pPr eaLnBrk="0" hangingPunct="0">
              <a:lnSpc>
                <a:spcPct val="150000"/>
              </a:lnSpc>
              <a:defRPr/>
            </a:pPr>
            <a:r>
              <a:rPr lang="en-GB" sz="2000" b="1" dirty="0">
                <a:solidFill>
                  <a:schemeClr val="bg1">
                    <a:lumMod val="50000"/>
                  </a:schemeClr>
                </a:solidFill>
                <a:latin typeface="Gill Sans MT" pitchFamily="34" charset="0"/>
                <a:ea typeface="Calibri" pitchFamily="34" charset="0"/>
                <a:cs typeface="Arial" charset="0"/>
              </a:rPr>
              <a:t>The Bigger Picture</a:t>
            </a:r>
          </a:p>
          <a:p>
            <a:pPr eaLnBrk="0" hangingPunct="0">
              <a:lnSpc>
                <a:spcPct val="150000"/>
              </a:lnSpc>
              <a:defRPr/>
            </a:pPr>
            <a:r>
              <a:rPr lang="en-GB" sz="2000" b="1" dirty="0">
                <a:solidFill>
                  <a:schemeClr val="bg1">
                    <a:lumMod val="50000"/>
                  </a:schemeClr>
                </a:solidFill>
                <a:latin typeface="Gill Sans MT" pitchFamily="34" charset="0"/>
              </a:rPr>
              <a:t>Our Approach</a:t>
            </a:r>
          </a:p>
          <a:p>
            <a:pPr eaLnBrk="0" hangingPunct="0">
              <a:lnSpc>
                <a:spcPct val="150000"/>
              </a:lnSpc>
              <a:defRPr/>
            </a:pPr>
            <a:r>
              <a:rPr lang="en-GB" sz="2000" b="1" dirty="0">
                <a:solidFill>
                  <a:schemeClr val="bg1">
                    <a:lumMod val="50000"/>
                  </a:schemeClr>
                </a:solidFill>
                <a:latin typeface="Gill Sans MT" pitchFamily="34" charset="0"/>
                <a:cs typeface="Times New Roman" pitchFamily="18" charset="0"/>
              </a:rPr>
              <a:t>Ecoliving USP’s</a:t>
            </a:r>
          </a:p>
          <a:p>
            <a:pPr eaLnBrk="0" hangingPunct="0">
              <a:lnSpc>
                <a:spcPct val="150000"/>
              </a:lnSpc>
              <a:defRPr/>
            </a:pPr>
            <a:r>
              <a:rPr lang="en-GB" sz="2000" b="1" dirty="0">
                <a:solidFill>
                  <a:schemeClr val="bg1">
                    <a:lumMod val="50000"/>
                  </a:schemeClr>
                </a:solidFill>
                <a:latin typeface="Gill Sans MT" pitchFamily="34" charset="0"/>
              </a:rPr>
              <a:t>Track Record</a:t>
            </a:r>
          </a:p>
          <a:p>
            <a:pPr eaLnBrk="0" hangingPunct="0">
              <a:lnSpc>
                <a:spcPct val="150000"/>
              </a:lnSpc>
              <a:defRPr/>
            </a:pPr>
            <a:r>
              <a:rPr lang="en-GB" sz="2000" b="1" dirty="0">
                <a:solidFill>
                  <a:schemeClr val="bg1">
                    <a:lumMod val="50000"/>
                  </a:schemeClr>
                </a:solidFill>
                <a:latin typeface="Gill Sans MT" pitchFamily="34" charset="0"/>
              </a:rPr>
              <a:t>Micro-renewable Energy Solutions</a:t>
            </a:r>
          </a:p>
          <a:p>
            <a:pPr eaLnBrk="0" hangingPunct="0">
              <a:lnSpc>
                <a:spcPct val="150000"/>
              </a:lnSpc>
              <a:defRPr/>
            </a:pPr>
            <a:r>
              <a:rPr lang="en-GB" sz="2000" b="1" dirty="0">
                <a:solidFill>
                  <a:schemeClr val="bg1">
                    <a:lumMod val="50000"/>
                  </a:schemeClr>
                </a:solidFill>
                <a:latin typeface="Gill Sans MT" pitchFamily="34" charset="0"/>
              </a:rPr>
              <a:t>Case Studies</a:t>
            </a:r>
          </a:p>
          <a:p>
            <a:pPr eaLnBrk="0" hangingPunct="0">
              <a:lnSpc>
                <a:spcPct val="150000"/>
              </a:lnSpc>
              <a:defRPr/>
            </a:pPr>
            <a:r>
              <a:rPr lang="en-GB" sz="2000" b="1" dirty="0">
                <a:solidFill>
                  <a:schemeClr val="bg1">
                    <a:lumMod val="50000"/>
                  </a:schemeClr>
                </a:solidFill>
                <a:latin typeface="Gill Sans MT" pitchFamily="34" charset="0"/>
              </a:rPr>
              <a:t>Ecoliving Partnering Methodology</a:t>
            </a:r>
          </a:p>
          <a:p>
            <a:pPr eaLnBrk="0" hangingPunct="0">
              <a:lnSpc>
                <a:spcPct val="150000"/>
              </a:lnSpc>
              <a:defRPr/>
            </a:pPr>
            <a:endParaRPr lang="en-GB" sz="2000" b="1" dirty="0">
              <a:solidFill>
                <a:schemeClr val="bg1">
                  <a:lumMod val="50000"/>
                </a:schemeClr>
              </a:solidFill>
              <a:latin typeface="Gill Sans MT" pitchFamily="34" charset="0"/>
            </a:endParaRPr>
          </a:p>
          <a:p>
            <a:pPr eaLnBrk="0" hangingPunct="0">
              <a:lnSpc>
                <a:spcPct val="150000"/>
              </a:lnSpc>
              <a:defRPr/>
            </a:pPr>
            <a:endParaRPr lang="en-GB" dirty="0">
              <a:solidFill>
                <a:schemeClr val="bg1">
                  <a:lumMod val="50000"/>
                </a:schemeClr>
              </a:solidFill>
              <a:latin typeface="Gill Sans MT" pitchFamily="34" charset="0"/>
            </a:endParaRPr>
          </a:p>
        </p:txBody>
      </p:sp>
      <p:pic>
        <p:nvPicPr>
          <p:cNvPr id="8" name="Picture 2" descr="Z:\MARKETING\PHOTOGRAPHS\Vans\Toyota Hilux 003.jpg"/>
          <p:cNvPicPr>
            <a:picLocks noChangeAspect="1" noChangeArrowheads="1"/>
          </p:cNvPicPr>
          <p:nvPr/>
        </p:nvPicPr>
        <p:blipFill>
          <a:blip r:embed="rId4"/>
          <a:srcRect/>
          <a:stretch>
            <a:fillRect/>
          </a:stretch>
        </p:blipFill>
        <p:spPr bwMode="auto">
          <a:xfrm>
            <a:off x="5143500" y="1928813"/>
            <a:ext cx="3524250" cy="2643187"/>
          </a:xfrm>
          <a:prstGeom prst="rect">
            <a:avLst/>
          </a:prstGeom>
          <a:ln>
            <a:noFill/>
          </a:ln>
          <a:effectLst>
            <a:outerShdw blurRad="292100" dist="139700" dir="2700000" algn="tl" rotWithShape="0">
              <a:srgbClr val="333333">
                <a:alpha val="65000"/>
              </a:srgbClr>
            </a:outerShdw>
          </a:effectLst>
        </p:spPr>
      </p:pic>
      <p:sp>
        <p:nvSpPr>
          <p:cNvPr id="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sp>
        <p:nvSpPr>
          <p:cNvPr id="4105"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4101"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sp>
        <p:nvSpPr>
          <p:cNvPr id="8" name="TextBox 7"/>
          <p:cNvSpPr txBox="1"/>
          <p:nvPr/>
        </p:nvSpPr>
        <p:spPr>
          <a:xfrm>
            <a:off x="142875" y="1257300"/>
            <a:ext cx="9144000" cy="671513"/>
          </a:xfrm>
          <a:prstGeom prst="rect">
            <a:avLst/>
          </a:prstGeom>
          <a:noFill/>
        </p:spPr>
        <p:txBody>
          <a:bodyPr anchor="ctr">
            <a:spAutoFit/>
          </a:bodyPr>
          <a:lstStyle/>
          <a:p>
            <a:pPr algn="ctr">
              <a:defRPr/>
            </a:pPr>
            <a:endParaRPr lang="en-GB" sz="2800" b="1">
              <a:solidFill>
                <a:srgbClr val="663300"/>
              </a:solidFill>
              <a:effectLst>
                <a:outerShdw blurRad="38100" dist="38100" dir="2700000" algn="tl">
                  <a:srgbClr val="C0C0C0"/>
                </a:outerShdw>
              </a:effectLst>
              <a:latin typeface="Gill Sans MT" pitchFamily="34" charset="0"/>
            </a:endParaRPr>
          </a:p>
          <a:p>
            <a:pPr algn="ctr">
              <a:defRPr/>
            </a:pPr>
            <a:endParaRPr lang="en-GB" sz="1000" b="1">
              <a:solidFill>
                <a:srgbClr val="669900"/>
              </a:solidFill>
              <a:effectLst>
                <a:outerShdw blurRad="38100" dist="38100" dir="2700000" algn="tl">
                  <a:srgbClr val="C0C0C0"/>
                </a:outerShdw>
              </a:effectLst>
              <a:latin typeface="Gill Sans MT" pitchFamily="34" charset="0"/>
            </a:endParaRPr>
          </a:p>
        </p:txBody>
      </p:sp>
      <p:cxnSp>
        <p:nvCxnSpPr>
          <p:cNvPr id="16" name="Straight Connector 15"/>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29702" name="Picture 17"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12"/>
          <p:cNvSpPr txBox="1">
            <a:spLocks noChangeArrowheads="1"/>
          </p:cNvSpPr>
          <p:nvPr/>
        </p:nvSpPr>
        <p:spPr bwMode="auto">
          <a:xfrm>
            <a:off x="3584575" y="3933825"/>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Site Survey and </a:t>
            </a:r>
          </a:p>
          <a:p>
            <a:pPr algn="ctr" eaLnBrk="1" hangingPunct="1"/>
            <a:r>
              <a:rPr lang="en-GB">
                <a:latin typeface="Gill Sans MT" pitchFamily="34" charset="0"/>
              </a:rPr>
              <a:t>Consultation</a:t>
            </a:r>
          </a:p>
        </p:txBody>
      </p:sp>
      <p:sp>
        <p:nvSpPr>
          <p:cNvPr id="29704" name="Text Box 13"/>
          <p:cNvSpPr txBox="1">
            <a:spLocks noChangeArrowheads="1"/>
          </p:cNvSpPr>
          <p:nvPr/>
        </p:nvSpPr>
        <p:spPr bwMode="auto">
          <a:xfrm>
            <a:off x="1285875" y="2714625"/>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RSL</a:t>
            </a:r>
          </a:p>
        </p:txBody>
      </p:sp>
      <p:sp>
        <p:nvSpPr>
          <p:cNvPr id="6160" name="AutoShape 16"/>
          <p:cNvSpPr>
            <a:spLocks noChangeArrowheads="1"/>
          </p:cNvSpPr>
          <p:nvPr/>
        </p:nvSpPr>
        <p:spPr bwMode="auto">
          <a:xfrm rot="5400000">
            <a:off x="1250157" y="4536281"/>
            <a:ext cx="863600" cy="792163"/>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29706" name="Text Box 18"/>
          <p:cNvSpPr txBox="1">
            <a:spLocks noChangeArrowheads="1"/>
          </p:cNvSpPr>
          <p:nvPr/>
        </p:nvSpPr>
        <p:spPr bwMode="auto">
          <a:xfrm>
            <a:off x="214313" y="3071813"/>
            <a:ext cx="32194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
            </a:pPr>
            <a:r>
              <a:rPr lang="en-GB" sz="1400">
                <a:latin typeface="Gill Sans MT" pitchFamily="34" charset="0"/>
              </a:rPr>
              <a:t> RSL provides list of properties </a:t>
            </a:r>
          </a:p>
          <a:p>
            <a:pPr algn="ctr" eaLnBrk="1" hangingPunct="1"/>
            <a:r>
              <a:rPr lang="en-GB" sz="1400">
                <a:latin typeface="Gill Sans MT" pitchFamily="34" charset="0"/>
              </a:rPr>
              <a:t>recommended for heating upgrade</a:t>
            </a:r>
          </a:p>
          <a:p>
            <a:pPr algn="ctr" eaLnBrk="1" hangingPunct="1">
              <a:buFont typeface="Wingdings" pitchFamily="2" charset="2"/>
              <a:buChar char="§"/>
            </a:pPr>
            <a:r>
              <a:rPr lang="en-GB" sz="1400">
                <a:latin typeface="Gill Sans MT" pitchFamily="34" charset="0"/>
              </a:rPr>
              <a:t> Ecoliving appoints Project Leaders</a:t>
            </a:r>
          </a:p>
          <a:p>
            <a:pPr algn="ctr" eaLnBrk="1" hangingPunct="1">
              <a:buFont typeface="Wingdings" pitchFamily="2" charset="2"/>
              <a:buChar char="§"/>
            </a:pPr>
            <a:r>
              <a:rPr lang="en-GB" sz="1400">
                <a:latin typeface="Gill Sans MT" pitchFamily="34" charset="0"/>
              </a:rPr>
              <a:t> Liaise with Tenant through introduction </a:t>
            </a:r>
          </a:p>
          <a:p>
            <a:pPr algn="ctr" eaLnBrk="1" hangingPunct="1"/>
            <a:r>
              <a:rPr lang="en-GB" sz="1400">
                <a:latin typeface="Gill Sans MT" pitchFamily="34" charset="0"/>
              </a:rPr>
              <a:t>and appointment procedure</a:t>
            </a:r>
          </a:p>
          <a:p>
            <a:pPr algn="ctr" eaLnBrk="1" hangingPunct="1"/>
            <a:endParaRPr lang="en-GB" sz="1200">
              <a:solidFill>
                <a:srgbClr val="FF6600"/>
              </a:solidFill>
            </a:endParaRPr>
          </a:p>
        </p:txBody>
      </p:sp>
      <p:sp>
        <p:nvSpPr>
          <p:cNvPr id="29707" name="Text Box 21"/>
          <p:cNvSpPr txBox="1">
            <a:spLocks noChangeArrowheads="1"/>
          </p:cNvSpPr>
          <p:nvPr/>
        </p:nvSpPr>
        <p:spPr bwMode="auto">
          <a:xfrm>
            <a:off x="4427538" y="1341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sz="1200"/>
          </a:p>
          <a:p>
            <a:pPr algn="ctr" eaLnBrk="1" hangingPunct="1"/>
            <a:endParaRPr lang="en-GB" sz="1200"/>
          </a:p>
        </p:txBody>
      </p:sp>
      <p:sp>
        <p:nvSpPr>
          <p:cNvPr id="29708" name="Text Box 23"/>
          <p:cNvSpPr txBox="1">
            <a:spLocks noChangeArrowheads="1"/>
          </p:cNvSpPr>
          <p:nvPr/>
        </p:nvSpPr>
        <p:spPr bwMode="auto">
          <a:xfrm>
            <a:off x="3779838" y="2565400"/>
            <a:ext cx="134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latin typeface="Gill Sans MT" pitchFamily="34" charset="0"/>
              </a:rPr>
              <a:t>TENANT</a:t>
            </a:r>
          </a:p>
        </p:txBody>
      </p:sp>
      <p:sp>
        <p:nvSpPr>
          <p:cNvPr id="29709" name="Text Box 24"/>
          <p:cNvSpPr txBox="1">
            <a:spLocks noChangeArrowheads="1"/>
          </p:cNvSpPr>
          <p:nvPr/>
        </p:nvSpPr>
        <p:spPr bwMode="auto">
          <a:xfrm>
            <a:off x="6357938" y="2214563"/>
            <a:ext cx="2152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Design Proposal and </a:t>
            </a:r>
          </a:p>
          <a:p>
            <a:pPr algn="ctr" eaLnBrk="1" hangingPunct="1"/>
            <a:r>
              <a:rPr lang="en-GB">
                <a:latin typeface="Gill Sans MT" pitchFamily="34" charset="0"/>
              </a:rPr>
              <a:t>Recommendations</a:t>
            </a:r>
          </a:p>
        </p:txBody>
      </p:sp>
      <p:sp>
        <p:nvSpPr>
          <p:cNvPr id="6173" name="AutoShape 29"/>
          <p:cNvSpPr>
            <a:spLocks noChangeArrowheads="1"/>
          </p:cNvSpPr>
          <p:nvPr/>
        </p:nvSpPr>
        <p:spPr bwMode="auto">
          <a:xfrm rot="5400000">
            <a:off x="1168400" y="2046288"/>
            <a:ext cx="720725"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29711" name="Text Box 31"/>
          <p:cNvSpPr txBox="1">
            <a:spLocks noChangeArrowheads="1"/>
          </p:cNvSpPr>
          <p:nvPr/>
        </p:nvSpPr>
        <p:spPr bwMode="auto">
          <a:xfrm>
            <a:off x="2987675" y="4652963"/>
            <a:ext cx="2700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
            </a:pPr>
            <a:r>
              <a:rPr lang="en-GB" sz="1400">
                <a:latin typeface="Gill Sans MT" pitchFamily="34" charset="0"/>
              </a:rPr>
              <a:t> Detailed site survey / </a:t>
            </a:r>
          </a:p>
          <a:p>
            <a:pPr algn="ctr" eaLnBrk="1" hangingPunct="1"/>
            <a:r>
              <a:rPr lang="en-GB" sz="1400">
                <a:latin typeface="Gill Sans MT" pitchFamily="34" charset="0"/>
              </a:rPr>
              <a:t>SAP assessment</a:t>
            </a:r>
          </a:p>
          <a:p>
            <a:pPr algn="ctr" eaLnBrk="1" hangingPunct="1">
              <a:buFont typeface="Wingdings" pitchFamily="2" charset="2"/>
              <a:buChar char="§"/>
            </a:pPr>
            <a:r>
              <a:rPr lang="en-GB" sz="1400">
                <a:latin typeface="Gill Sans MT" pitchFamily="34" charset="0"/>
              </a:rPr>
              <a:t> RSL REP and Maintenance Team attend as required</a:t>
            </a:r>
          </a:p>
        </p:txBody>
      </p:sp>
      <p:sp>
        <p:nvSpPr>
          <p:cNvPr id="29712" name="Text Box 34"/>
          <p:cNvSpPr txBox="1">
            <a:spLocks noChangeArrowheads="1"/>
          </p:cNvSpPr>
          <p:nvPr/>
        </p:nvSpPr>
        <p:spPr bwMode="auto">
          <a:xfrm>
            <a:off x="5715000" y="2928938"/>
            <a:ext cx="32353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
            </a:pPr>
            <a:r>
              <a:rPr lang="en-GB" sz="1400">
                <a:latin typeface="Gill Sans MT" pitchFamily="34" charset="0"/>
              </a:rPr>
              <a:t> Ecoliving Design Team prepare proposal</a:t>
            </a:r>
          </a:p>
          <a:p>
            <a:pPr algn="ctr" eaLnBrk="1" hangingPunct="1">
              <a:buFont typeface="Wingdings" pitchFamily="2" charset="2"/>
              <a:buChar char="§"/>
            </a:pPr>
            <a:r>
              <a:rPr lang="en-GB" sz="1400">
                <a:latin typeface="Gill Sans MT" pitchFamily="34" charset="0"/>
              </a:rPr>
              <a:t> Needs of the Tenant, Property, Location </a:t>
            </a:r>
          </a:p>
          <a:p>
            <a:pPr algn="ctr" eaLnBrk="1" hangingPunct="1">
              <a:buFont typeface="Wingdings" pitchFamily="2" charset="2"/>
              <a:buChar char="§"/>
            </a:pPr>
            <a:r>
              <a:rPr lang="en-GB" sz="1400">
                <a:latin typeface="Gill Sans MT" pitchFamily="34" charset="0"/>
              </a:rPr>
              <a:t> Report and recommendations </a:t>
            </a:r>
          </a:p>
          <a:p>
            <a:pPr algn="ctr" eaLnBrk="1" hangingPunct="1"/>
            <a:r>
              <a:rPr lang="en-GB" sz="1400">
                <a:latin typeface="Gill Sans MT" pitchFamily="34" charset="0"/>
              </a:rPr>
              <a:t>submitted for approval</a:t>
            </a:r>
          </a:p>
          <a:p>
            <a:pPr algn="ctr" eaLnBrk="1" hangingPunct="1">
              <a:buFont typeface="Wingdings" pitchFamily="2" charset="2"/>
              <a:buChar char="§"/>
            </a:pPr>
            <a:r>
              <a:rPr lang="en-GB" sz="1400">
                <a:latin typeface="Gill Sans MT" pitchFamily="34" charset="0"/>
              </a:rPr>
              <a:t> Heat Source / Distribution / </a:t>
            </a:r>
          </a:p>
          <a:p>
            <a:pPr algn="ctr" eaLnBrk="1" hangingPunct="1"/>
            <a:r>
              <a:rPr lang="en-GB" sz="1400">
                <a:latin typeface="Gill Sans MT" pitchFamily="34" charset="0"/>
              </a:rPr>
              <a:t>Insulation / Improvements</a:t>
            </a:r>
            <a:endParaRPr lang="en-GB" sz="1200"/>
          </a:p>
        </p:txBody>
      </p:sp>
      <p:sp>
        <p:nvSpPr>
          <p:cNvPr id="6185" name="AutoShape 41"/>
          <p:cNvSpPr>
            <a:spLocks noChangeArrowheads="1"/>
          </p:cNvSpPr>
          <p:nvPr/>
        </p:nvSpPr>
        <p:spPr bwMode="auto">
          <a:xfrm>
            <a:off x="6929438" y="4572000"/>
            <a:ext cx="792162" cy="865188"/>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6186" name="AutoShape 42"/>
          <p:cNvSpPr>
            <a:spLocks noChangeArrowheads="1"/>
          </p:cNvSpPr>
          <p:nvPr/>
        </p:nvSpPr>
        <p:spPr bwMode="auto">
          <a:xfrm rot="16200000">
            <a:off x="6965156" y="1464469"/>
            <a:ext cx="792163" cy="720725"/>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6187" name="Oval 43"/>
          <p:cNvSpPr>
            <a:spLocks noChangeArrowheads="1"/>
          </p:cNvSpPr>
          <p:nvPr/>
        </p:nvSpPr>
        <p:spPr bwMode="auto">
          <a:xfrm>
            <a:off x="3571875" y="2286000"/>
            <a:ext cx="1706563" cy="91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 name="TextBox 24"/>
          <p:cNvSpPr txBox="1"/>
          <p:nvPr/>
        </p:nvSpPr>
        <p:spPr>
          <a:xfrm>
            <a:off x="285750" y="1071563"/>
            <a:ext cx="3714750" cy="400050"/>
          </a:xfrm>
          <a:prstGeom prst="rect">
            <a:avLst/>
          </a:prstGeom>
          <a:noFill/>
        </p:spPr>
        <p:txBody>
          <a:bodyPr>
            <a:spAutoFit/>
          </a:bodyPr>
          <a:lstStyle/>
          <a:p>
            <a:pPr>
              <a:defRPr/>
            </a:pPr>
            <a:r>
              <a:rPr lang="en-GB" sz="2000" b="1" dirty="0">
                <a:solidFill>
                  <a:schemeClr val="bg1">
                    <a:lumMod val="50000"/>
                  </a:schemeClr>
                </a:solidFill>
                <a:latin typeface="Gill Sans MT" pitchFamily="34" charset="0"/>
              </a:rPr>
              <a:t>Pre-start to Design Approval</a:t>
            </a:r>
          </a:p>
        </p:txBody>
      </p:sp>
      <p:sp>
        <p:nvSpPr>
          <p:cNvPr id="26" name="Text Box 8"/>
          <p:cNvSpPr txBox="1">
            <a:spLocks noChangeArrowheads="1"/>
          </p:cNvSpPr>
          <p:nvPr/>
        </p:nvSpPr>
        <p:spPr bwMode="auto">
          <a:xfrm>
            <a:off x="214313" y="214313"/>
            <a:ext cx="8643937" cy="584200"/>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3200" b="1" dirty="0">
                <a:solidFill>
                  <a:schemeClr val="accent3">
                    <a:lumMod val="75000"/>
                  </a:schemeClr>
                </a:solidFill>
                <a:latin typeface="Gill Sans MT" pitchFamily="34" charset="0"/>
              </a:rPr>
              <a:t>RSL </a:t>
            </a:r>
            <a:r>
              <a:rPr lang="en-GB" sz="2400" b="1" dirty="0">
                <a:solidFill>
                  <a:schemeClr val="accent3">
                    <a:lumMod val="75000"/>
                  </a:schemeClr>
                </a:solidFill>
                <a:latin typeface="Gill Sans MT" pitchFamily="34" charset="0"/>
              </a:rPr>
              <a:t>- </a:t>
            </a:r>
            <a:r>
              <a:rPr lang="en-GB" sz="2400" b="1" dirty="0" err="1">
                <a:solidFill>
                  <a:schemeClr val="accent3">
                    <a:lumMod val="75000"/>
                  </a:schemeClr>
                </a:solidFill>
                <a:latin typeface="Gill Sans MT" pitchFamily="34" charset="0"/>
              </a:rPr>
              <a:t>Ecoliving</a:t>
            </a:r>
            <a:r>
              <a:rPr lang="en-GB" sz="2400" b="1" dirty="0">
                <a:solidFill>
                  <a:schemeClr val="accent3">
                    <a:lumMod val="75000"/>
                  </a:schemeClr>
                </a:solidFill>
                <a:latin typeface="Gill Sans MT" pitchFamily="34" charset="0"/>
              </a:rPr>
              <a:t> Partnering Methodology</a:t>
            </a:r>
          </a:p>
        </p:txBody>
      </p:sp>
      <p:sp>
        <p:nvSpPr>
          <p:cNvPr id="29718"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61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7"/>
          <p:cNvSpPr txBox="1"/>
          <p:nvPr/>
        </p:nvSpPr>
        <p:spPr>
          <a:xfrm>
            <a:off x="0" y="0"/>
            <a:ext cx="9144000" cy="671513"/>
          </a:xfrm>
          <a:prstGeom prst="rect">
            <a:avLst/>
          </a:prstGeom>
          <a:noFill/>
        </p:spPr>
        <p:txBody>
          <a:bodyPr anchor="ctr">
            <a:spAutoFit/>
          </a:bodyPr>
          <a:lstStyle/>
          <a:p>
            <a:pPr algn="ctr">
              <a:defRPr/>
            </a:pPr>
            <a:endParaRPr lang="en-GB" sz="2800" b="1">
              <a:solidFill>
                <a:srgbClr val="663300"/>
              </a:solidFill>
              <a:effectLst>
                <a:outerShdw blurRad="38100" dist="38100" dir="2700000" algn="tl">
                  <a:srgbClr val="C0C0C0"/>
                </a:outerShdw>
              </a:effectLst>
              <a:latin typeface="Gill Sans MT" pitchFamily="34" charset="0"/>
            </a:endParaRPr>
          </a:p>
          <a:p>
            <a:pPr algn="ctr">
              <a:defRPr/>
            </a:pPr>
            <a:endParaRPr lang="en-GB" sz="1000" b="1">
              <a:solidFill>
                <a:srgbClr val="669900"/>
              </a:solidFill>
              <a:effectLst>
                <a:outerShdw blurRad="38100" dist="38100" dir="2700000" algn="tl">
                  <a:srgbClr val="C0C0C0"/>
                </a:outerShdw>
              </a:effectLst>
              <a:latin typeface="Gill Sans MT" pitchFamily="34" charset="0"/>
            </a:endParaRPr>
          </a:p>
        </p:txBody>
      </p:sp>
      <p:sp>
        <p:nvSpPr>
          <p:cNvPr id="30723"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4101"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cxnSp>
        <p:nvCxnSpPr>
          <p:cNvPr id="16" name="Straight Connector 15"/>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30726" name="Picture 17"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0"/>
          <p:cNvSpPr txBox="1">
            <a:spLocks noChangeArrowheads="1"/>
          </p:cNvSpPr>
          <p:nvPr/>
        </p:nvSpPr>
        <p:spPr bwMode="auto">
          <a:xfrm>
            <a:off x="642938" y="2786063"/>
            <a:ext cx="1931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Schedule of Works</a:t>
            </a:r>
          </a:p>
          <a:p>
            <a:pPr algn="ctr" eaLnBrk="1" hangingPunct="1"/>
            <a:r>
              <a:rPr lang="en-GB">
                <a:latin typeface="Gill Sans MT" pitchFamily="34" charset="0"/>
              </a:rPr>
              <a:t>Prepared</a:t>
            </a:r>
          </a:p>
        </p:txBody>
      </p:sp>
      <p:sp>
        <p:nvSpPr>
          <p:cNvPr id="11276" name="AutoShape 12"/>
          <p:cNvSpPr>
            <a:spLocks noChangeArrowheads="1"/>
          </p:cNvSpPr>
          <p:nvPr/>
        </p:nvSpPr>
        <p:spPr bwMode="auto">
          <a:xfrm rot="5400000">
            <a:off x="1213644" y="4644231"/>
            <a:ext cx="1152525" cy="1008063"/>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30729" name="Text Box 13"/>
          <p:cNvSpPr txBox="1">
            <a:spLocks noChangeArrowheads="1"/>
          </p:cNvSpPr>
          <p:nvPr/>
        </p:nvSpPr>
        <p:spPr bwMode="auto">
          <a:xfrm>
            <a:off x="214313" y="3500438"/>
            <a:ext cx="29257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
            </a:pPr>
            <a:r>
              <a:rPr lang="en-GB" sz="1400">
                <a:latin typeface="Gill Sans MT" pitchFamily="34" charset="0"/>
              </a:rPr>
              <a:t> Pre start site meeting with installer </a:t>
            </a:r>
          </a:p>
          <a:p>
            <a:pPr algn="ctr" eaLnBrk="1" hangingPunct="1">
              <a:buFont typeface="Wingdings" pitchFamily="2" charset="2"/>
              <a:buChar char="§"/>
            </a:pPr>
            <a:r>
              <a:rPr lang="en-GB" sz="1400">
                <a:latin typeface="Gill Sans MT" pitchFamily="34" charset="0"/>
              </a:rPr>
              <a:t> RSL and Tenant </a:t>
            </a:r>
          </a:p>
          <a:p>
            <a:pPr algn="ctr" eaLnBrk="1" hangingPunct="1">
              <a:buFont typeface="Wingdings" pitchFamily="2" charset="2"/>
              <a:buChar char="§"/>
            </a:pPr>
            <a:r>
              <a:rPr lang="en-GB" sz="1400">
                <a:latin typeface="Gill Sans MT" pitchFamily="34" charset="0"/>
              </a:rPr>
              <a:t> Approved by Tenant</a:t>
            </a:r>
          </a:p>
          <a:p>
            <a:pPr algn="ctr" eaLnBrk="1" hangingPunct="1">
              <a:buFont typeface="Wingdings" pitchFamily="2" charset="2"/>
              <a:buChar char="§"/>
            </a:pPr>
            <a:r>
              <a:rPr lang="en-GB" sz="1400">
                <a:latin typeface="Gill Sans MT" pitchFamily="34" charset="0"/>
              </a:rPr>
              <a:t> Approved by RSL</a:t>
            </a:r>
          </a:p>
        </p:txBody>
      </p:sp>
      <p:sp>
        <p:nvSpPr>
          <p:cNvPr id="30730" name="Text Box 14"/>
          <p:cNvSpPr txBox="1">
            <a:spLocks noChangeArrowheads="1"/>
          </p:cNvSpPr>
          <p:nvPr/>
        </p:nvSpPr>
        <p:spPr bwMode="auto">
          <a:xfrm>
            <a:off x="4683125" y="1773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sz="1200"/>
          </a:p>
          <a:p>
            <a:pPr algn="ctr" eaLnBrk="1" hangingPunct="1"/>
            <a:endParaRPr lang="en-GB" sz="1200"/>
          </a:p>
        </p:txBody>
      </p:sp>
      <p:sp>
        <p:nvSpPr>
          <p:cNvPr id="30731" name="Text Box 15"/>
          <p:cNvSpPr txBox="1">
            <a:spLocks noChangeArrowheads="1"/>
          </p:cNvSpPr>
          <p:nvPr/>
        </p:nvSpPr>
        <p:spPr bwMode="auto">
          <a:xfrm>
            <a:off x="4071938" y="3286125"/>
            <a:ext cx="119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latin typeface="Gill Sans MT" pitchFamily="34" charset="0"/>
              </a:rPr>
              <a:t>TENANT</a:t>
            </a:r>
          </a:p>
        </p:txBody>
      </p:sp>
      <p:sp>
        <p:nvSpPr>
          <p:cNvPr id="30732" name="Text Box 17"/>
          <p:cNvSpPr txBox="1">
            <a:spLocks noChangeArrowheads="1"/>
          </p:cNvSpPr>
          <p:nvPr/>
        </p:nvSpPr>
        <p:spPr bwMode="auto">
          <a:xfrm>
            <a:off x="4071938" y="4500563"/>
            <a:ext cx="119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Gill Sans MT" pitchFamily="34" charset="0"/>
              </a:rPr>
              <a:t>Installation</a:t>
            </a:r>
          </a:p>
        </p:txBody>
      </p:sp>
      <p:sp>
        <p:nvSpPr>
          <p:cNvPr id="30733" name="Text Box 18"/>
          <p:cNvSpPr txBox="1">
            <a:spLocks noChangeArrowheads="1"/>
          </p:cNvSpPr>
          <p:nvPr/>
        </p:nvSpPr>
        <p:spPr bwMode="auto">
          <a:xfrm>
            <a:off x="6572250" y="2857500"/>
            <a:ext cx="2270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Commissioning and </a:t>
            </a:r>
          </a:p>
          <a:p>
            <a:pPr algn="ctr" eaLnBrk="1" hangingPunct="1"/>
            <a:r>
              <a:rPr lang="en-GB">
                <a:latin typeface="Gill Sans MT" pitchFamily="34" charset="0"/>
              </a:rPr>
              <a:t>Handover</a:t>
            </a:r>
          </a:p>
        </p:txBody>
      </p:sp>
      <p:sp>
        <p:nvSpPr>
          <p:cNvPr id="30734" name="Text Box 19"/>
          <p:cNvSpPr txBox="1">
            <a:spLocks noChangeArrowheads="1"/>
          </p:cNvSpPr>
          <p:nvPr/>
        </p:nvSpPr>
        <p:spPr bwMode="auto">
          <a:xfrm>
            <a:off x="3929063" y="1500188"/>
            <a:ext cx="110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Gill Sans MT" pitchFamily="34" charset="0"/>
              </a:rPr>
              <a:t>Follow up</a:t>
            </a:r>
          </a:p>
        </p:txBody>
      </p:sp>
      <p:sp>
        <p:nvSpPr>
          <p:cNvPr id="30735" name="Text Box 20"/>
          <p:cNvSpPr txBox="1">
            <a:spLocks noChangeArrowheads="1"/>
          </p:cNvSpPr>
          <p:nvPr/>
        </p:nvSpPr>
        <p:spPr bwMode="auto">
          <a:xfrm>
            <a:off x="3071813" y="2214563"/>
            <a:ext cx="3225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400">
                <a:latin typeface="Gill Sans MT" pitchFamily="34" charset="0"/>
              </a:rPr>
              <a:t> …..and follow up again</a:t>
            </a:r>
          </a:p>
          <a:p>
            <a:pPr algn="ctr" eaLnBrk="1" hangingPunct="1"/>
            <a:r>
              <a:rPr lang="en-GB" sz="1400">
                <a:latin typeface="Gill Sans MT" pitchFamily="34" charset="0"/>
              </a:rPr>
              <a:t>Essential follow up call and or visit to check all expectations are being met</a:t>
            </a:r>
          </a:p>
        </p:txBody>
      </p:sp>
      <p:sp>
        <p:nvSpPr>
          <p:cNvPr id="11285" name="AutoShape 21"/>
          <p:cNvSpPr>
            <a:spLocks noChangeArrowheads="1"/>
          </p:cNvSpPr>
          <p:nvPr/>
        </p:nvSpPr>
        <p:spPr bwMode="auto">
          <a:xfrm rot="5400000">
            <a:off x="1219201" y="2066925"/>
            <a:ext cx="76200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30737" name="Line 24"/>
          <p:cNvSpPr>
            <a:spLocks noChangeShapeType="1"/>
          </p:cNvSpPr>
          <p:nvPr/>
        </p:nvSpPr>
        <p:spPr bwMode="auto">
          <a:xfrm flipV="1">
            <a:off x="4643438" y="3933825"/>
            <a:ext cx="0" cy="504825"/>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38" name="Line 25"/>
          <p:cNvSpPr>
            <a:spLocks noChangeShapeType="1"/>
          </p:cNvSpPr>
          <p:nvPr/>
        </p:nvSpPr>
        <p:spPr bwMode="auto">
          <a:xfrm>
            <a:off x="2916238" y="3284538"/>
            <a:ext cx="647700"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39" name="Line 28"/>
          <p:cNvSpPr>
            <a:spLocks noChangeShapeType="1"/>
          </p:cNvSpPr>
          <p:nvPr/>
        </p:nvSpPr>
        <p:spPr bwMode="auto">
          <a:xfrm flipH="1">
            <a:off x="5435600" y="3284538"/>
            <a:ext cx="647700"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97" name="AutoShape 33"/>
          <p:cNvSpPr>
            <a:spLocks noChangeArrowheads="1"/>
          </p:cNvSpPr>
          <p:nvPr/>
        </p:nvSpPr>
        <p:spPr bwMode="auto">
          <a:xfrm>
            <a:off x="7092950" y="4652963"/>
            <a:ext cx="1008063" cy="1008062"/>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11298" name="AutoShape 34"/>
          <p:cNvSpPr>
            <a:spLocks noChangeArrowheads="1"/>
          </p:cNvSpPr>
          <p:nvPr/>
        </p:nvSpPr>
        <p:spPr bwMode="auto">
          <a:xfrm rot="16200000">
            <a:off x="7036594" y="1821657"/>
            <a:ext cx="935037" cy="8636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30742" name="Text Box 35"/>
          <p:cNvSpPr txBox="1">
            <a:spLocks noChangeArrowheads="1"/>
          </p:cNvSpPr>
          <p:nvPr/>
        </p:nvSpPr>
        <p:spPr bwMode="auto">
          <a:xfrm>
            <a:off x="2500313" y="4857750"/>
            <a:ext cx="48672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GB" sz="1400">
                <a:latin typeface="Gill Sans MT" pitchFamily="34" charset="0"/>
              </a:rPr>
              <a:t> Installation carried out as per schedule</a:t>
            </a:r>
          </a:p>
          <a:p>
            <a:pPr eaLnBrk="1" hangingPunct="1">
              <a:buFont typeface="Wingdings" pitchFamily="2" charset="2"/>
              <a:buChar char="§"/>
            </a:pPr>
            <a:r>
              <a:rPr lang="en-GB" sz="1400">
                <a:latin typeface="Gill Sans MT" pitchFamily="34" charset="0"/>
              </a:rPr>
              <a:t> Reactive to unforeseeable  issues</a:t>
            </a:r>
          </a:p>
          <a:p>
            <a:pPr eaLnBrk="1" hangingPunct="1">
              <a:buFont typeface="Wingdings" pitchFamily="2" charset="2"/>
              <a:buChar char="§"/>
            </a:pPr>
            <a:r>
              <a:rPr lang="en-GB" sz="1400">
                <a:latin typeface="Gill Sans MT" pitchFamily="34" charset="0"/>
              </a:rPr>
              <a:t> Multi skilled teams</a:t>
            </a:r>
          </a:p>
          <a:p>
            <a:pPr eaLnBrk="1" hangingPunct="1">
              <a:buFont typeface="Wingdings" pitchFamily="2" charset="2"/>
              <a:buChar char="§"/>
            </a:pPr>
            <a:r>
              <a:rPr lang="en-GB" sz="1400">
                <a:latin typeface="Gill Sans MT" pitchFamily="34" charset="0"/>
              </a:rPr>
              <a:t> Where appropriate removal and disposal of existing system</a:t>
            </a:r>
          </a:p>
          <a:p>
            <a:pPr eaLnBrk="1" hangingPunct="1">
              <a:buFont typeface="Wingdings" pitchFamily="2" charset="2"/>
              <a:buChar char="§"/>
            </a:pPr>
            <a:r>
              <a:rPr lang="en-GB" sz="1400">
                <a:latin typeface="Gill Sans MT" pitchFamily="34" charset="0"/>
              </a:rPr>
              <a:t> System left operational prior to Commissioning and handover </a:t>
            </a:r>
          </a:p>
        </p:txBody>
      </p:sp>
      <p:sp>
        <p:nvSpPr>
          <p:cNvPr id="30743" name="Text Box 38"/>
          <p:cNvSpPr txBox="1">
            <a:spLocks noChangeArrowheads="1"/>
          </p:cNvSpPr>
          <p:nvPr/>
        </p:nvSpPr>
        <p:spPr bwMode="auto">
          <a:xfrm>
            <a:off x="6072188" y="3571875"/>
            <a:ext cx="2830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GB" sz="1400">
                <a:latin typeface="Gill Sans MT" pitchFamily="34" charset="0"/>
              </a:rPr>
              <a:t> System commissioned by specially </a:t>
            </a:r>
          </a:p>
          <a:p>
            <a:pPr eaLnBrk="1" hangingPunct="1"/>
            <a:r>
              <a:rPr lang="en-GB" sz="1400">
                <a:latin typeface="Gill Sans MT" pitchFamily="34" charset="0"/>
              </a:rPr>
              <a:t>   trained engineer</a:t>
            </a:r>
          </a:p>
          <a:p>
            <a:pPr eaLnBrk="1" hangingPunct="1">
              <a:buFont typeface="Wingdings" pitchFamily="2" charset="2"/>
              <a:buChar char="§"/>
            </a:pPr>
            <a:r>
              <a:rPr lang="en-GB" sz="1400">
                <a:latin typeface="Gill Sans MT" pitchFamily="34" charset="0"/>
              </a:rPr>
              <a:t> Bespoke “How to use guide” and </a:t>
            </a:r>
          </a:p>
          <a:p>
            <a:pPr eaLnBrk="1" hangingPunct="1"/>
            <a:r>
              <a:rPr lang="en-GB" sz="1400">
                <a:latin typeface="Gill Sans MT" pitchFamily="34" charset="0"/>
              </a:rPr>
              <a:t>   personal handover to tenant.</a:t>
            </a:r>
          </a:p>
          <a:p>
            <a:pPr eaLnBrk="1" hangingPunct="1"/>
            <a:endParaRPr lang="en-GB" sz="1200"/>
          </a:p>
          <a:p>
            <a:pPr eaLnBrk="1" hangingPunct="1"/>
            <a:endParaRPr lang="en-GB" sz="1200"/>
          </a:p>
        </p:txBody>
      </p:sp>
      <p:sp>
        <p:nvSpPr>
          <p:cNvPr id="30744" name="Text Box 39"/>
          <p:cNvSpPr txBox="1">
            <a:spLocks noChangeArrowheads="1"/>
          </p:cNvSpPr>
          <p:nvPr/>
        </p:nvSpPr>
        <p:spPr bwMode="auto">
          <a:xfrm>
            <a:off x="6156325" y="191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30745" name="Text Box 40"/>
          <p:cNvSpPr txBox="1">
            <a:spLocks noChangeArrowheads="1"/>
          </p:cNvSpPr>
          <p:nvPr/>
        </p:nvSpPr>
        <p:spPr bwMode="auto">
          <a:xfrm>
            <a:off x="3286125" y="1785938"/>
            <a:ext cx="2503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Wingdings" pitchFamily="2" charset="2"/>
              <a:buChar char="§"/>
            </a:pPr>
            <a:r>
              <a:rPr lang="en-GB" sz="1400">
                <a:latin typeface="Gill Sans MT" pitchFamily="34" charset="0"/>
              </a:rPr>
              <a:t> Follow up contact with tenant</a:t>
            </a:r>
          </a:p>
          <a:p>
            <a:pPr algn="ctr" eaLnBrk="1" hangingPunct="1">
              <a:buFont typeface="Wingdings" pitchFamily="2" charset="2"/>
              <a:buChar char="§"/>
            </a:pPr>
            <a:r>
              <a:rPr lang="en-GB" sz="1400">
                <a:latin typeface="Gill Sans MT" pitchFamily="34" charset="0"/>
              </a:rPr>
              <a:t> Inspect and adjust as required.</a:t>
            </a:r>
          </a:p>
          <a:p>
            <a:pPr algn="ctr" eaLnBrk="1" hangingPunct="1"/>
            <a:endParaRPr lang="en-GB" sz="1200"/>
          </a:p>
        </p:txBody>
      </p:sp>
      <p:sp>
        <p:nvSpPr>
          <p:cNvPr id="11305" name="Oval 41"/>
          <p:cNvSpPr>
            <a:spLocks noChangeArrowheads="1"/>
          </p:cNvSpPr>
          <p:nvPr/>
        </p:nvSpPr>
        <p:spPr bwMode="auto">
          <a:xfrm>
            <a:off x="3929063" y="3000375"/>
            <a:ext cx="1441450" cy="914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2" name="TextBox 31"/>
          <p:cNvSpPr txBox="1"/>
          <p:nvPr/>
        </p:nvSpPr>
        <p:spPr>
          <a:xfrm>
            <a:off x="214313" y="1071563"/>
            <a:ext cx="4929187" cy="400050"/>
          </a:xfrm>
          <a:prstGeom prst="rect">
            <a:avLst/>
          </a:prstGeom>
          <a:noFill/>
        </p:spPr>
        <p:txBody>
          <a:bodyPr>
            <a:spAutoFit/>
          </a:bodyPr>
          <a:lstStyle/>
          <a:p>
            <a:pPr>
              <a:defRPr/>
            </a:pPr>
            <a:r>
              <a:rPr lang="en-GB" sz="2000" b="1" dirty="0">
                <a:solidFill>
                  <a:schemeClr val="bg1">
                    <a:lumMod val="50000"/>
                  </a:schemeClr>
                </a:solidFill>
                <a:latin typeface="Gill Sans MT" pitchFamily="34" charset="0"/>
              </a:rPr>
              <a:t>Design Approval to Commissioning</a:t>
            </a:r>
          </a:p>
        </p:txBody>
      </p:sp>
      <p:sp>
        <p:nvSpPr>
          <p:cNvPr id="33" name="Text Box 8"/>
          <p:cNvSpPr txBox="1">
            <a:spLocks noChangeArrowheads="1"/>
          </p:cNvSpPr>
          <p:nvPr/>
        </p:nvSpPr>
        <p:spPr bwMode="auto">
          <a:xfrm>
            <a:off x="214313" y="214313"/>
            <a:ext cx="8643937" cy="584200"/>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3200" b="1" dirty="0">
                <a:solidFill>
                  <a:schemeClr val="accent3">
                    <a:lumMod val="75000"/>
                  </a:schemeClr>
                </a:solidFill>
                <a:latin typeface="Gill Sans MT" pitchFamily="34" charset="0"/>
              </a:rPr>
              <a:t>RSL </a:t>
            </a:r>
            <a:r>
              <a:rPr lang="en-GB" sz="2400" b="1" dirty="0">
                <a:solidFill>
                  <a:schemeClr val="accent3">
                    <a:lumMod val="75000"/>
                  </a:schemeClr>
                </a:solidFill>
                <a:latin typeface="Gill Sans MT" pitchFamily="34" charset="0"/>
              </a:rPr>
              <a:t>- </a:t>
            </a:r>
            <a:r>
              <a:rPr lang="en-GB" sz="2400" b="1" dirty="0" err="1">
                <a:solidFill>
                  <a:schemeClr val="accent3">
                    <a:lumMod val="75000"/>
                  </a:schemeClr>
                </a:solidFill>
                <a:latin typeface="Gill Sans MT" pitchFamily="34" charset="0"/>
              </a:rPr>
              <a:t>Ecoliving</a:t>
            </a:r>
            <a:r>
              <a:rPr lang="en-GB" sz="2400" b="1" dirty="0">
                <a:solidFill>
                  <a:schemeClr val="accent3">
                    <a:lumMod val="75000"/>
                  </a:schemeClr>
                </a:solidFill>
                <a:latin typeface="Gill Sans MT" pitchFamily="34" charset="0"/>
              </a:rPr>
              <a:t> Partnering Methodology</a:t>
            </a:r>
          </a:p>
        </p:txBody>
      </p:sp>
      <p:sp>
        <p:nvSpPr>
          <p:cNvPr id="30749"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11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p:txBody>
          <a:bodyPr/>
          <a:lstStyle/>
          <a:p>
            <a:pPr eaLnBrk="1" hangingPunct="1"/>
            <a:endParaRPr lang="en-GB" smtClean="0"/>
          </a:p>
          <a:p>
            <a:pPr eaLnBrk="1" hangingPunct="1"/>
            <a:endParaRPr lang="en-GB" smtClean="0"/>
          </a:p>
          <a:p>
            <a:pPr eaLnBrk="1" hangingPunct="1"/>
            <a:endParaRPr lang="en-GB" smtClean="0"/>
          </a:p>
        </p:txBody>
      </p:sp>
      <p:sp>
        <p:nvSpPr>
          <p:cNvPr id="31747"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4101"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cxnSp>
        <p:nvCxnSpPr>
          <p:cNvPr id="16" name="Straight Connector 15"/>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31750" name="Picture 17"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9"/>
          <p:cNvSpPr txBox="1">
            <a:spLocks noChangeArrowheads="1"/>
          </p:cNvSpPr>
          <p:nvPr/>
        </p:nvSpPr>
        <p:spPr bwMode="auto">
          <a:xfrm>
            <a:off x="357188" y="3214688"/>
            <a:ext cx="204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Site Visit and Survey</a:t>
            </a:r>
          </a:p>
          <a:p>
            <a:pPr algn="ctr" eaLnBrk="1" hangingPunct="1"/>
            <a:r>
              <a:rPr lang="en-GB">
                <a:latin typeface="Gill Sans MT" pitchFamily="34" charset="0"/>
              </a:rPr>
              <a:t>Approx 1 hour</a:t>
            </a:r>
          </a:p>
          <a:p>
            <a:pPr algn="ctr" eaLnBrk="1" hangingPunct="1"/>
            <a:endParaRPr lang="en-GB"/>
          </a:p>
        </p:txBody>
      </p:sp>
      <p:sp>
        <p:nvSpPr>
          <p:cNvPr id="15370" name="AutoShape 10"/>
          <p:cNvSpPr>
            <a:spLocks noChangeArrowheads="1"/>
          </p:cNvSpPr>
          <p:nvPr/>
        </p:nvSpPr>
        <p:spPr bwMode="auto">
          <a:xfrm rot="5400000">
            <a:off x="538956" y="4437857"/>
            <a:ext cx="1152525" cy="1008062"/>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31753" name="Text Box 12"/>
          <p:cNvSpPr txBox="1">
            <a:spLocks noChangeArrowheads="1"/>
          </p:cNvSpPr>
          <p:nvPr/>
        </p:nvSpPr>
        <p:spPr bwMode="auto">
          <a:xfrm>
            <a:off x="1835150" y="4941888"/>
            <a:ext cx="1873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Installation</a:t>
            </a:r>
          </a:p>
          <a:p>
            <a:pPr algn="ctr" eaLnBrk="1" hangingPunct="1"/>
            <a:r>
              <a:rPr lang="en-GB">
                <a:latin typeface="Gill Sans MT" pitchFamily="34" charset="0"/>
              </a:rPr>
              <a:t>Approx 3 /5days</a:t>
            </a:r>
          </a:p>
          <a:p>
            <a:pPr algn="ctr" eaLnBrk="1" hangingPunct="1"/>
            <a:endParaRPr lang="en-GB"/>
          </a:p>
          <a:p>
            <a:pPr algn="ctr" eaLnBrk="1" hangingPunct="1"/>
            <a:endParaRPr lang="en-GB"/>
          </a:p>
        </p:txBody>
      </p:sp>
      <p:sp>
        <p:nvSpPr>
          <p:cNvPr id="31754" name="Text Box 13"/>
          <p:cNvSpPr txBox="1">
            <a:spLocks noChangeArrowheads="1"/>
          </p:cNvSpPr>
          <p:nvPr/>
        </p:nvSpPr>
        <p:spPr bwMode="auto">
          <a:xfrm>
            <a:off x="4572000" y="4643438"/>
            <a:ext cx="2857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Commissioning and </a:t>
            </a:r>
          </a:p>
          <a:p>
            <a:pPr algn="ctr" eaLnBrk="1" hangingPunct="1"/>
            <a:r>
              <a:rPr lang="en-GB">
                <a:latin typeface="Gill Sans MT" pitchFamily="34" charset="0"/>
              </a:rPr>
              <a:t>handover approx 7 to 10 days after installation</a:t>
            </a:r>
          </a:p>
          <a:p>
            <a:pPr algn="ctr" eaLnBrk="1" hangingPunct="1"/>
            <a:r>
              <a:rPr lang="en-GB">
                <a:latin typeface="Gill Sans MT" pitchFamily="34" charset="0"/>
              </a:rPr>
              <a:t>Snagging list prepared </a:t>
            </a:r>
          </a:p>
          <a:p>
            <a:pPr algn="ctr" eaLnBrk="1" hangingPunct="1"/>
            <a:r>
              <a:rPr lang="en-GB">
                <a:latin typeface="Gill Sans MT" pitchFamily="34" charset="0"/>
              </a:rPr>
              <a:t>if required</a:t>
            </a:r>
          </a:p>
        </p:txBody>
      </p:sp>
      <p:sp>
        <p:nvSpPr>
          <p:cNvPr id="15374" name="AutoShape 14"/>
          <p:cNvSpPr>
            <a:spLocks noChangeArrowheads="1"/>
          </p:cNvSpPr>
          <p:nvPr/>
        </p:nvSpPr>
        <p:spPr bwMode="auto">
          <a:xfrm rot="5400000">
            <a:off x="692944" y="2093119"/>
            <a:ext cx="976312"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15375" name="AutoShape 15"/>
          <p:cNvSpPr>
            <a:spLocks noChangeArrowheads="1"/>
          </p:cNvSpPr>
          <p:nvPr/>
        </p:nvSpPr>
        <p:spPr bwMode="auto">
          <a:xfrm>
            <a:off x="7308850" y="4508500"/>
            <a:ext cx="1008063" cy="1008063"/>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15376" name="AutoShape 16"/>
          <p:cNvSpPr>
            <a:spLocks noChangeArrowheads="1"/>
          </p:cNvSpPr>
          <p:nvPr/>
        </p:nvSpPr>
        <p:spPr bwMode="auto">
          <a:xfrm rot="16200000">
            <a:off x="7322345" y="1964531"/>
            <a:ext cx="1008062" cy="936625"/>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3"/>
          </a:solidFill>
          <a:ln w="9525">
            <a:solidFill>
              <a:schemeClr val="tx1"/>
            </a:solidFill>
            <a:miter lim="800000"/>
            <a:headEnd/>
            <a:tailEnd/>
          </a:ln>
          <a:effectLst/>
        </p:spPr>
        <p:txBody>
          <a:bodyPr wrap="none" anchor="ctr"/>
          <a:lstStyle/>
          <a:p>
            <a:pPr>
              <a:defRPr/>
            </a:pPr>
            <a:endParaRPr lang="en-GB"/>
          </a:p>
        </p:txBody>
      </p:sp>
      <p:sp>
        <p:nvSpPr>
          <p:cNvPr id="31758" name="Text Box 18"/>
          <p:cNvSpPr txBox="1">
            <a:spLocks noChangeArrowheads="1"/>
          </p:cNvSpPr>
          <p:nvPr/>
        </p:nvSpPr>
        <p:spPr bwMode="auto">
          <a:xfrm>
            <a:off x="6858000" y="3071813"/>
            <a:ext cx="2078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First follow up </a:t>
            </a:r>
          </a:p>
          <a:p>
            <a:pPr algn="ctr" eaLnBrk="1" hangingPunct="1"/>
            <a:r>
              <a:rPr lang="en-GB">
                <a:latin typeface="Gill Sans MT" pitchFamily="34" charset="0"/>
              </a:rPr>
              <a:t> 14 - 21 days from </a:t>
            </a:r>
          </a:p>
          <a:p>
            <a:pPr algn="ctr" eaLnBrk="1" hangingPunct="1"/>
            <a:r>
              <a:rPr lang="en-GB">
                <a:latin typeface="Gill Sans MT" pitchFamily="34" charset="0"/>
              </a:rPr>
              <a:t>commissioning</a:t>
            </a:r>
          </a:p>
          <a:p>
            <a:pPr algn="ctr" eaLnBrk="1" hangingPunct="1"/>
            <a:r>
              <a:rPr lang="en-GB">
                <a:latin typeface="Gill Sans MT" pitchFamily="34" charset="0"/>
              </a:rPr>
              <a:t>Snagging completed</a:t>
            </a:r>
          </a:p>
        </p:txBody>
      </p:sp>
      <p:sp>
        <p:nvSpPr>
          <p:cNvPr id="31759" name="Text Box 19"/>
          <p:cNvSpPr txBox="1">
            <a:spLocks noChangeArrowheads="1"/>
          </p:cNvSpPr>
          <p:nvPr/>
        </p:nvSpPr>
        <p:spPr bwMode="auto">
          <a:xfrm>
            <a:off x="3495675" y="1557338"/>
            <a:ext cx="1911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Gill Sans MT" pitchFamily="34" charset="0"/>
              </a:rPr>
              <a:t>Second follow up </a:t>
            </a:r>
          </a:p>
          <a:p>
            <a:pPr algn="ctr" eaLnBrk="1" hangingPunct="1"/>
            <a:r>
              <a:rPr lang="en-GB">
                <a:latin typeface="Gill Sans MT" pitchFamily="34" charset="0"/>
              </a:rPr>
              <a:t>approx 6 months </a:t>
            </a:r>
          </a:p>
          <a:p>
            <a:pPr algn="ctr" eaLnBrk="1" hangingPunct="1"/>
            <a:r>
              <a:rPr lang="en-GB">
                <a:latin typeface="Gill Sans MT" pitchFamily="34" charset="0"/>
              </a:rPr>
              <a:t>from installation</a:t>
            </a:r>
          </a:p>
        </p:txBody>
      </p:sp>
      <p:sp>
        <p:nvSpPr>
          <p:cNvPr id="15381" name="AutoShape 21"/>
          <p:cNvSpPr>
            <a:spLocks noChangeArrowheads="1"/>
          </p:cNvSpPr>
          <p:nvPr/>
        </p:nvSpPr>
        <p:spPr bwMode="auto">
          <a:xfrm>
            <a:off x="4211638" y="2565400"/>
            <a:ext cx="485775" cy="576263"/>
          </a:xfrm>
          <a:prstGeom prst="downArrow">
            <a:avLst>
              <a:gd name="adj1" fmla="val 50000"/>
              <a:gd name="adj2" fmla="val 29657"/>
            </a:avLst>
          </a:prstGeom>
          <a:solidFill>
            <a:schemeClr val="accent3"/>
          </a:solidFill>
          <a:ln w="9525">
            <a:solidFill>
              <a:schemeClr val="tx1"/>
            </a:solidFill>
            <a:miter lim="800000"/>
            <a:headEnd/>
            <a:tailEnd/>
          </a:ln>
          <a:effectLst/>
        </p:spPr>
        <p:txBody>
          <a:bodyPr vert="eaVert" wrap="none" anchor="ctr"/>
          <a:lstStyle/>
          <a:p>
            <a:pPr>
              <a:defRPr/>
            </a:pPr>
            <a:endParaRPr lang="en-GB"/>
          </a:p>
        </p:txBody>
      </p:sp>
      <p:sp>
        <p:nvSpPr>
          <p:cNvPr id="15383" name="AutoShape 23"/>
          <p:cNvSpPr>
            <a:spLocks noChangeArrowheads="1"/>
          </p:cNvSpPr>
          <p:nvPr/>
        </p:nvSpPr>
        <p:spPr bwMode="auto">
          <a:xfrm rot="16200000">
            <a:off x="4010819" y="4775994"/>
            <a:ext cx="485775" cy="792163"/>
          </a:xfrm>
          <a:prstGeom prst="downArrow">
            <a:avLst>
              <a:gd name="adj1" fmla="val 50000"/>
              <a:gd name="adj2" fmla="val 40768"/>
            </a:avLst>
          </a:prstGeom>
          <a:solidFill>
            <a:schemeClr val="accent3"/>
          </a:solidFill>
          <a:ln w="9525">
            <a:solidFill>
              <a:schemeClr val="tx1"/>
            </a:solidFill>
            <a:miter lim="800000"/>
            <a:headEnd/>
            <a:tailEnd/>
          </a:ln>
          <a:effectLst/>
        </p:spPr>
        <p:txBody>
          <a:bodyPr vert="eaVert" wrap="none" anchor="ctr"/>
          <a:lstStyle/>
          <a:p>
            <a:pPr>
              <a:defRPr/>
            </a:pPr>
            <a:endParaRPr lang="en-GB"/>
          </a:p>
        </p:txBody>
      </p:sp>
      <p:sp>
        <p:nvSpPr>
          <p:cNvPr id="15384" name="Text Box 24"/>
          <p:cNvSpPr txBox="1">
            <a:spLocks noChangeArrowheads="1"/>
          </p:cNvSpPr>
          <p:nvPr/>
        </p:nvSpPr>
        <p:spPr bwMode="auto">
          <a:xfrm>
            <a:off x="2857500" y="3357563"/>
            <a:ext cx="35718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700">
                <a:latin typeface="Gill Sans MT" pitchFamily="34" charset="0"/>
              </a:rPr>
              <a:t>Annual Health Check and Service</a:t>
            </a:r>
          </a:p>
          <a:p>
            <a:pPr algn="ctr" eaLnBrk="1" hangingPunct="1"/>
            <a:r>
              <a:rPr lang="en-GB" sz="1700">
                <a:latin typeface="Gill Sans MT" pitchFamily="34" charset="0"/>
              </a:rPr>
              <a:t>“BENCHMARK” 5 year plan</a:t>
            </a:r>
          </a:p>
        </p:txBody>
      </p:sp>
      <p:sp>
        <p:nvSpPr>
          <p:cNvPr id="24" name="TextBox 23"/>
          <p:cNvSpPr txBox="1"/>
          <p:nvPr/>
        </p:nvSpPr>
        <p:spPr>
          <a:xfrm>
            <a:off x="285750" y="1071563"/>
            <a:ext cx="3714750" cy="400050"/>
          </a:xfrm>
          <a:prstGeom prst="rect">
            <a:avLst/>
          </a:prstGeom>
          <a:noFill/>
        </p:spPr>
        <p:txBody>
          <a:bodyPr>
            <a:spAutoFit/>
          </a:bodyPr>
          <a:lstStyle/>
          <a:p>
            <a:pPr>
              <a:defRPr/>
            </a:pPr>
            <a:r>
              <a:rPr lang="en-GB" sz="2000" b="1" dirty="0">
                <a:solidFill>
                  <a:schemeClr val="bg1">
                    <a:lumMod val="50000"/>
                  </a:schemeClr>
                </a:solidFill>
                <a:latin typeface="Gill Sans MT" pitchFamily="34" charset="0"/>
              </a:rPr>
              <a:t>Typical Timescales</a:t>
            </a:r>
          </a:p>
        </p:txBody>
      </p:sp>
      <p:sp>
        <p:nvSpPr>
          <p:cNvPr id="25" name="Text Box 8"/>
          <p:cNvSpPr txBox="1">
            <a:spLocks noChangeArrowheads="1"/>
          </p:cNvSpPr>
          <p:nvPr/>
        </p:nvSpPr>
        <p:spPr bwMode="auto">
          <a:xfrm>
            <a:off x="214313" y="214313"/>
            <a:ext cx="8643937" cy="584200"/>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3200" b="1" dirty="0">
                <a:solidFill>
                  <a:schemeClr val="accent3">
                    <a:lumMod val="75000"/>
                  </a:schemeClr>
                </a:solidFill>
                <a:latin typeface="Gill Sans MT" pitchFamily="34" charset="0"/>
              </a:rPr>
              <a:t>RSL </a:t>
            </a:r>
            <a:r>
              <a:rPr lang="en-GB" sz="2400" b="1" dirty="0">
                <a:solidFill>
                  <a:schemeClr val="accent3">
                    <a:lumMod val="75000"/>
                  </a:schemeClr>
                </a:solidFill>
                <a:latin typeface="Gill Sans MT" pitchFamily="34" charset="0"/>
              </a:rPr>
              <a:t>- </a:t>
            </a:r>
            <a:r>
              <a:rPr lang="en-GB" sz="2400" b="1" dirty="0" err="1">
                <a:solidFill>
                  <a:schemeClr val="accent3">
                    <a:lumMod val="75000"/>
                  </a:schemeClr>
                </a:solidFill>
                <a:latin typeface="Gill Sans MT" pitchFamily="34" charset="0"/>
              </a:rPr>
              <a:t>Ecoliving</a:t>
            </a:r>
            <a:r>
              <a:rPr lang="en-GB" sz="2400" b="1" dirty="0">
                <a:solidFill>
                  <a:schemeClr val="accent3">
                    <a:lumMod val="75000"/>
                  </a:schemeClr>
                </a:solidFill>
                <a:latin typeface="Gill Sans MT" pitchFamily="34" charset="0"/>
              </a:rPr>
              <a:t> Partnering Methodology</a:t>
            </a:r>
          </a:p>
        </p:txBody>
      </p:sp>
      <p:sp>
        <p:nvSpPr>
          <p:cNvPr id="31765"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1538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4101"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cxnSp>
        <p:nvCxnSpPr>
          <p:cNvPr id="16" name="Straight Connector 15"/>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32773" name="Picture 17"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0"/>
          <p:cNvSpPr txBox="1">
            <a:spLocks noChangeArrowheads="1"/>
          </p:cNvSpPr>
          <p:nvPr/>
        </p:nvSpPr>
        <p:spPr bwMode="auto">
          <a:xfrm>
            <a:off x="3995738" y="1557338"/>
            <a:ext cx="1014412" cy="461962"/>
          </a:xfrm>
          <a:prstGeom prst="rect">
            <a:avLst/>
          </a:prstGeom>
          <a:noFill/>
          <a:ln w="9525">
            <a:noFill/>
            <a:miter lim="800000"/>
            <a:headEnd/>
            <a:tailEnd/>
          </a:ln>
          <a:effectLst/>
        </p:spPr>
        <p:txBody>
          <a:bodyPr wrap="none">
            <a:spAutoFit/>
          </a:bodyPr>
          <a:lstStyle/>
          <a:p>
            <a:pPr>
              <a:defRPr/>
            </a:pPr>
            <a:r>
              <a:rPr lang="en-GB" sz="2400" dirty="0">
                <a:solidFill>
                  <a:schemeClr val="accent3"/>
                </a:solidFill>
                <a:latin typeface="Gill Sans MT" pitchFamily="34" charset="0"/>
              </a:rPr>
              <a:t>Tenant</a:t>
            </a:r>
          </a:p>
        </p:txBody>
      </p:sp>
      <p:sp>
        <p:nvSpPr>
          <p:cNvPr id="2059" name="Text Box 11"/>
          <p:cNvSpPr txBox="1">
            <a:spLocks noChangeArrowheads="1"/>
          </p:cNvSpPr>
          <p:nvPr/>
        </p:nvSpPr>
        <p:spPr bwMode="auto">
          <a:xfrm>
            <a:off x="3681413" y="2924175"/>
            <a:ext cx="1844675" cy="646113"/>
          </a:xfrm>
          <a:prstGeom prst="rect">
            <a:avLst/>
          </a:prstGeom>
          <a:noFill/>
          <a:ln w="9525">
            <a:noFill/>
            <a:miter lim="800000"/>
            <a:headEnd/>
            <a:tailEnd/>
          </a:ln>
          <a:effectLst/>
        </p:spPr>
        <p:txBody>
          <a:bodyPr wrap="none">
            <a:spAutoFit/>
          </a:bodyPr>
          <a:lstStyle/>
          <a:p>
            <a:pPr algn="ctr">
              <a:defRPr/>
            </a:pPr>
            <a:r>
              <a:rPr lang="en-GB" dirty="0">
                <a:solidFill>
                  <a:schemeClr val="accent3"/>
                </a:solidFill>
                <a:latin typeface="Gill Sans MT" pitchFamily="34" charset="0"/>
              </a:rPr>
              <a:t>RSL Maintenance </a:t>
            </a:r>
          </a:p>
          <a:p>
            <a:pPr algn="ctr">
              <a:defRPr/>
            </a:pPr>
            <a:r>
              <a:rPr lang="en-GB" dirty="0">
                <a:solidFill>
                  <a:schemeClr val="accent3"/>
                </a:solidFill>
                <a:latin typeface="Gill Sans MT" pitchFamily="34" charset="0"/>
              </a:rPr>
              <a:t>Team</a:t>
            </a:r>
          </a:p>
        </p:txBody>
      </p:sp>
      <p:sp>
        <p:nvSpPr>
          <p:cNvPr id="2060" name="Text Box 12"/>
          <p:cNvSpPr txBox="1">
            <a:spLocks noChangeArrowheads="1"/>
          </p:cNvSpPr>
          <p:nvPr/>
        </p:nvSpPr>
        <p:spPr bwMode="auto">
          <a:xfrm>
            <a:off x="703263" y="4941888"/>
            <a:ext cx="923925" cy="369887"/>
          </a:xfrm>
          <a:prstGeom prst="rect">
            <a:avLst/>
          </a:prstGeom>
          <a:noFill/>
          <a:ln w="9525">
            <a:noFill/>
            <a:miter lim="800000"/>
            <a:headEnd/>
            <a:tailEnd/>
          </a:ln>
          <a:effectLst/>
        </p:spPr>
        <p:txBody>
          <a:bodyPr wrap="none">
            <a:spAutoFit/>
          </a:bodyPr>
          <a:lstStyle/>
          <a:p>
            <a:pPr algn="ctr">
              <a:defRPr/>
            </a:pPr>
            <a:r>
              <a:rPr lang="en-GB" dirty="0">
                <a:solidFill>
                  <a:schemeClr val="accent3"/>
                </a:solidFill>
                <a:latin typeface="Gill Sans MT" pitchFamily="34" charset="0"/>
              </a:rPr>
              <a:t>Installer</a:t>
            </a:r>
          </a:p>
        </p:txBody>
      </p:sp>
      <p:sp>
        <p:nvSpPr>
          <p:cNvPr id="2061" name="Text Box 13"/>
          <p:cNvSpPr txBox="1">
            <a:spLocks noChangeArrowheads="1"/>
          </p:cNvSpPr>
          <p:nvPr/>
        </p:nvSpPr>
        <p:spPr bwMode="auto">
          <a:xfrm>
            <a:off x="6357938" y="4868863"/>
            <a:ext cx="1943100" cy="646112"/>
          </a:xfrm>
          <a:prstGeom prst="rect">
            <a:avLst/>
          </a:prstGeom>
          <a:noFill/>
          <a:ln w="9525">
            <a:noFill/>
            <a:miter lim="800000"/>
            <a:headEnd/>
            <a:tailEnd/>
          </a:ln>
          <a:effectLst/>
        </p:spPr>
        <p:txBody>
          <a:bodyPr wrap="none">
            <a:spAutoFit/>
          </a:bodyPr>
          <a:lstStyle/>
          <a:p>
            <a:pPr algn="ctr">
              <a:defRPr/>
            </a:pPr>
            <a:r>
              <a:rPr lang="en-GB" dirty="0" err="1">
                <a:solidFill>
                  <a:schemeClr val="accent3"/>
                </a:solidFill>
                <a:latin typeface="Gill Sans MT" pitchFamily="34" charset="0"/>
              </a:rPr>
              <a:t>Ecoliving</a:t>
            </a:r>
            <a:r>
              <a:rPr lang="en-GB" dirty="0">
                <a:solidFill>
                  <a:schemeClr val="accent3"/>
                </a:solidFill>
                <a:latin typeface="Gill Sans MT" pitchFamily="34" charset="0"/>
              </a:rPr>
              <a:t> Technical </a:t>
            </a:r>
          </a:p>
          <a:p>
            <a:pPr algn="ctr">
              <a:defRPr/>
            </a:pPr>
            <a:r>
              <a:rPr lang="en-GB" dirty="0">
                <a:solidFill>
                  <a:schemeClr val="accent3"/>
                </a:solidFill>
                <a:latin typeface="Gill Sans MT" pitchFamily="34" charset="0"/>
              </a:rPr>
              <a:t>Engineer</a:t>
            </a:r>
          </a:p>
        </p:txBody>
      </p:sp>
      <p:sp>
        <p:nvSpPr>
          <p:cNvPr id="2064" name="Text Box 16"/>
          <p:cNvSpPr txBox="1">
            <a:spLocks noChangeArrowheads="1"/>
          </p:cNvSpPr>
          <p:nvPr/>
        </p:nvSpPr>
        <p:spPr bwMode="auto">
          <a:xfrm>
            <a:off x="1879600" y="1989138"/>
            <a:ext cx="1974850" cy="646112"/>
          </a:xfrm>
          <a:prstGeom prst="rect">
            <a:avLst/>
          </a:prstGeom>
          <a:noFill/>
          <a:ln w="9525">
            <a:noFill/>
            <a:miter lim="800000"/>
            <a:headEnd/>
            <a:tailEnd/>
          </a:ln>
          <a:effectLst/>
        </p:spPr>
        <p:txBody>
          <a:bodyPr wrap="none">
            <a:spAutoFit/>
          </a:bodyPr>
          <a:lstStyle/>
          <a:p>
            <a:pPr algn="ctr">
              <a:defRPr/>
            </a:pPr>
            <a:r>
              <a:rPr lang="en-GB" dirty="0">
                <a:solidFill>
                  <a:schemeClr val="accent3"/>
                </a:solidFill>
                <a:latin typeface="Gill Sans MT" pitchFamily="34" charset="0"/>
              </a:rPr>
              <a:t>General Operation</a:t>
            </a:r>
          </a:p>
          <a:p>
            <a:pPr algn="ctr">
              <a:defRPr/>
            </a:pPr>
            <a:r>
              <a:rPr lang="en-GB" dirty="0">
                <a:solidFill>
                  <a:schemeClr val="accent3"/>
                </a:solidFill>
                <a:latin typeface="Gill Sans MT" pitchFamily="34" charset="0"/>
              </a:rPr>
              <a:t>Query</a:t>
            </a:r>
          </a:p>
        </p:txBody>
      </p:sp>
      <p:sp>
        <p:nvSpPr>
          <p:cNvPr id="2065" name="Text Box 17"/>
          <p:cNvSpPr txBox="1">
            <a:spLocks noChangeArrowheads="1"/>
          </p:cNvSpPr>
          <p:nvPr/>
        </p:nvSpPr>
        <p:spPr bwMode="auto">
          <a:xfrm>
            <a:off x="5219700" y="1989138"/>
            <a:ext cx="1358900" cy="369887"/>
          </a:xfrm>
          <a:prstGeom prst="rect">
            <a:avLst/>
          </a:prstGeom>
          <a:noFill/>
          <a:ln w="9525">
            <a:noFill/>
            <a:miter lim="800000"/>
            <a:headEnd/>
            <a:tailEnd/>
          </a:ln>
          <a:effectLst/>
        </p:spPr>
        <p:txBody>
          <a:bodyPr wrap="none">
            <a:spAutoFit/>
          </a:bodyPr>
          <a:lstStyle/>
          <a:p>
            <a:pPr>
              <a:defRPr/>
            </a:pPr>
            <a:r>
              <a:rPr lang="en-GB" dirty="0">
                <a:solidFill>
                  <a:schemeClr val="accent3"/>
                </a:solidFill>
                <a:latin typeface="Gill Sans MT" pitchFamily="34" charset="0"/>
              </a:rPr>
              <a:t>System Fault</a:t>
            </a:r>
          </a:p>
        </p:txBody>
      </p:sp>
      <p:sp>
        <p:nvSpPr>
          <p:cNvPr id="2066" name="Text Box 18"/>
          <p:cNvSpPr txBox="1">
            <a:spLocks noChangeArrowheads="1"/>
          </p:cNvSpPr>
          <p:nvPr/>
        </p:nvSpPr>
        <p:spPr bwMode="auto">
          <a:xfrm>
            <a:off x="3276600" y="5229225"/>
            <a:ext cx="2374900" cy="369888"/>
          </a:xfrm>
          <a:prstGeom prst="rect">
            <a:avLst/>
          </a:prstGeom>
          <a:noFill/>
          <a:ln w="9525">
            <a:noFill/>
            <a:miter lim="800000"/>
            <a:headEnd/>
            <a:tailEnd/>
          </a:ln>
          <a:effectLst/>
        </p:spPr>
        <p:txBody>
          <a:bodyPr wrap="none">
            <a:spAutoFit/>
          </a:bodyPr>
          <a:lstStyle/>
          <a:p>
            <a:pPr>
              <a:defRPr/>
            </a:pPr>
            <a:r>
              <a:rPr lang="en-GB" dirty="0">
                <a:solidFill>
                  <a:schemeClr val="accent3"/>
                </a:solidFill>
                <a:latin typeface="Gill Sans MT" pitchFamily="34" charset="0"/>
              </a:rPr>
              <a:t>Manufacturer’s Support</a:t>
            </a:r>
          </a:p>
        </p:txBody>
      </p:sp>
      <p:cxnSp>
        <p:nvCxnSpPr>
          <p:cNvPr id="32781" name="AutoShape 25"/>
          <p:cNvCxnSpPr>
            <a:cxnSpLocks noChangeShapeType="1"/>
          </p:cNvCxnSpPr>
          <p:nvPr/>
        </p:nvCxnSpPr>
        <p:spPr bwMode="auto">
          <a:xfrm>
            <a:off x="4572000" y="2205038"/>
            <a:ext cx="15875" cy="6397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82" name="Line 28"/>
          <p:cNvSpPr>
            <a:spLocks noChangeShapeType="1"/>
          </p:cNvSpPr>
          <p:nvPr/>
        </p:nvSpPr>
        <p:spPr bwMode="auto">
          <a:xfrm>
            <a:off x="4643438" y="3644900"/>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cxnSp>
        <p:nvCxnSpPr>
          <p:cNvPr id="32783" name="AutoShape 31"/>
          <p:cNvCxnSpPr>
            <a:cxnSpLocks noChangeShapeType="1"/>
            <a:stCxn id="2060" idx="1"/>
            <a:endCxn id="2058" idx="1"/>
          </p:cNvCxnSpPr>
          <p:nvPr/>
        </p:nvCxnSpPr>
        <p:spPr bwMode="auto">
          <a:xfrm rot="10800000" flipH="1">
            <a:off x="703263" y="1787525"/>
            <a:ext cx="3292475" cy="3338513"/>
          </a:xfrm>
          <a:prstGeom prst="bentConnector3">
            <a:avLst>
              <a:gd name="adj1" fmla="val -6940"/>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32784" name="AutoShape 34"/>
          <p:cNvCxnSpPr>
            <a:cxnSpLocks noChangeShapeType="1"/>
            <a:stCxn id="2061" idx="3"/>
            <a:endCxn id="2058" idx="3"/>
          </p:cNvCxnSpPr>
          <p:nvPr/>
        </p:nvCxnSpPr>
        <p:spPr bwMode="auto">
          <a:xfrm flipH="1" flipV="1">
            <a:off x="5010150" y="1787525"/>
            <a:ext cx="3290888" cy="3405188"/>
          </a:xfrm>
          <a:prstGeom prst="bentConnector3">
            <a:avLst>
              <a:gd name="adj1" fmla="val -6944"/>
            </a:avLst>
          </a:prstGeom>
          <a:noFill/>
          <a:ln w="9525">
            <a:solidFill>
              <a:schemeClr val="tx1"/>
            </a:solidFill>
            <a:prstDash val="dash"/>
            <a:miter lim="800000"/>
            <a:headEnd/>
            <a:tailEnd type="triangle" w="med" len="med"/>
          </a:ln>
          <a:extLst>
            <a:ext uri="{909E8E84-426E-40DD-AFC4-6F175D3DCCD1}">
              <a14:hiddenFill xmlns:a14="http://schemas.microsoft.com/office/drawing/2010/main">
                <a:noFill/>
              </a14:hiddenFill>
            </a:ext>
          </a:extLst>
        </p:spPr>
      </p:cxnSp>
      <p:sp>
        <p:nvSpPr>
          <p:cNvPr id="2084" name="Text Box 36"/>
          <p:cNvSpPr txBox="1">
            <a:spLocks noChangeArrowheads="1"/>
          </p:cNvSpPr>
          <p:nvPr/>
        </p:nvSpPr>
        <p:spPr bwMode="auto">
          <a:xfrm>
            <a:off x="3673475" y="4076700"/>
            <a:ext cx="1943100" cy="646113"/>
          </a:xfrm>
          <a:prstGeom prst="rect">
            <a:avLst/>
          </a:prstGeom>
          <a:noFill/>
          <a:ln w="9525">
            <a:noFill/>
            <a:miter lim="800000"/>
            <a:headEnd/>
            <a:tailEnd/>
          </a:ln>
          <a:effectLst/>
        </p:spPr>
        <p:txBody>
          <a:bodyPr wrap="none">
            <a:spAutoFit/>
          </a:bodyPr>
          <a:lstStyle/>
          <a:p>
            <a:pPr algn="ctr">
              <a:defRPr/>
            </a:pPr>
            <a:r>
              <a:rPr lang="en-GB" dirty="0" err="1">
                <a:solidFill>
                  <a:schemeClr val="accent3"/>
                </a:solidFill>
                <a:latin typeface="Gill Sans MT" pitchFamily="34" charset="0"/>
              </a:rPr>
              <a:t>Ecoliving</a:t>
            </a:r>
            <a:r>
              <a:rPr lang="en-GB" dirty="0">
                <a:solidFill>
                  <a:schemeClr val="accent3"/>
                </a:solidFill>
                <a:latin typeface="Gill Sans MT" pitchFamily="34" charset="0"/>
              </a:rPr>
              <a:t> Technical </a:t>
            </a:r>
          </a:p>
          <a:p>
            <a:pPr algn="ctr">
              <a:defRPr/>
            </a:pPr>
            <a:r>
              <a:rPr lang="en-GB" dirty="0">
                <a:solidFill>
                  <a:schemeClr val="accent3"/>
                </a:solidFill>
                <a:latin typeface="Gill Sans MT" pitchFamily="34" charset="0"/>
              </a:rPr>
              <a:t>Support</a:t>
            </a:r>
          </a:p>
        </p:txBody>
      </p:sp>
      <p:cxnSp>
        <p:nvCxnSpPr>
          <p:cNvPr id="32786" name="AutoShape 38"/>
          <p:cNvCxnSpPr>
            <a:cxnSpLocks noChangeShapeType="1"/>
            <a:stCxn id="2084" idx="3"/>
            <a:endCxn id="2061" idx="0"/>
          </p:cNvCxnSpPr>
          <p:nvPr/>
        </p:nvCxnSpPr>
        <p:spPr bwMode="auto">
          <a:xfrm>
            <a:off x="5616575" y="4400550"/>
            <a:ext cx="1712913" cy="468313"/>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787" name="AutoShape 39"/>
          <p:cNvCxnSpPr>
            <a:cxnSpLocks noChangeShapeType="1"/>
            <a:stCxn id="2084" idx="1"/>
            <a:endCxn id="2060" idx="0"/>
          </p:cNvCxnSpPr>
          <p:nvPr/>
        </p:nvCxnSpPr>
        <p:spPr bwMode="auto">
          <a:xfrm rot="10800000" flipV="1">
            <a:off x="1165225" y="4400550"/>
            <a:ext cx="2508250" cy="54133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2788" name="AutoShape 40"/>
          <p:cNvCxnSpPr>
            <a:cxnSpLocks noChangeShapeType="1"/>
            <a:stCxn id="2061" idx="2"/>
            <a:endCxn id="2066" idx="2"/>
          </p:cNvCxnSpPr>
          <p:nvPr/>
        </p:nvCxnSpPr>
        <p:spPr bwMode="auto">
          <a:xfrm rot="5400000">
            <a:off x="5854700" y="4124325"/>
            <a:ext cx="84138" cy="2865438"/>
          </a:xfrm>
          <a:prstGeom prst="bentConnector3">
            <a:avLst>
              <a:gd name="adj1" fmla="val 37422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789" name="Line 41"/>
          <p:cNvSpPr>
            <a:spLocks noChangeShapeType="1"/>
          </p:cNvSpPr>
          <p:nvPr/>
        </p:nvSpPr>
        <p:spPr bwMode="auto">
          <a:xfrm>
            <a:off x="3924300" y="2205038"/>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 name="Text Box 8"/>
          <p:cNvSpPr txBox="1">
            <a:spLocks noChangeArrowheads="1"/>
          </p:cNvSpPr>
          <p:nvPr/>
        </p:nvSpPr>
        <p:spPr bwMode="auto">
          <a:xfrm>
            <a:off x="214313" y="214313"/>
            <a:ext cx="8643937" cy="584200"/>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en-GB" sz="3200" b="1" dirty="0">
                <a:solidFill>
                  <a:schemeClr val="accent3">
                    <a:lumMod val="75000"/>
                  </a:schemeClr>
                </a:solidFill>
                <a:latin typeface="Gill Sans MT" pitchFamily="34" charset="0"/>
              </a:rPr>
              <a:t>RSL </a:t>
            </a:r>
            <a:r>
              <a:rPr lang="en-GB" sz="2400" b="1" dirty="0">
                <a:solidFill>
                  <a:schemeClr val="accent3">
                    <a:lumMod val="75000"/>
                  </a:schemeClr>
                </a:solidFill>
                <a:latin typeface="Gill Sans MT" pitchFamily="34" charset="0"/>
              </a:rPr>
              <a:t>- </a:t>
            </a:r>
            <a:r>
              <a:rPr lang="en-GB" sz="2400" b="1" dirty="0" err="1">
                <a:solidFill>
                  <a:schemeClr val="accent3">
                    <a:lumMod val="75000"/>
                  </a:schemeClr>
                </a:solidFill>
                <a:latin typeface="Gill Sans MT" pitchFamily="34" charset="0"/>
              </a:rPr>
              <a:t>Ecoliving</a:t>
            </a:r>
            <a:r>
              <a:rPr lang="en-GB" sz="2400" b="1" dirty="0">
                <a:solidFill>
                  <a:schemeClr val="accent3">
                    <a:lumMod val="75000"/>
                  </a:schemeClr>
                </a:solidFill>
                <a:latin typeface="Gill Sans MT" pitchFamily="34" charset="0"/>
              </a:rPr>
              <a:t> Partnering Methodology</a:t>
            </a:r>
          </a:p>
        </p:txBody>
      </p:sp>
      <p:sp>
        <p:nvSpPr>
          <p:cNvPr id="26" name="TextBox 25"/>
          <p:cNvSpPr txBox="1"/>
          <p:nvPr/>
        </p:nvSpPr>
        <p:spPr>
          <a:xfrm>
            <a:off x="285750" y="1071563"/>
            <a:ext cx="3714750" cy="400050"/>
          </a:xfrm>
          <a:prstGeom prst="rect">
            <a:avLst/>
          </a:prstGeom>
          <a:noFill/>
        </p:spPr>
        <p:txBody>
          <a:bodyPr>
            <a:spAutoFit/>
          </a:bodyPr>
          <a:lstStyle/>
          <a:p>
            <a:pPr>
              <a:defRPr/>
            </a:pPr>
            <a:r>
              <a:rPr lang="en-GB" sz="2000" b="1" dirty="0">
                <a:solidFill>
                  <a:schemeClr val="bg1">
                    <a:lumMod val="50000"/>
                  </a:schemeClr>
                </a:solidFill>
                <a:latin typeface="Gill Sans MT" pitchFamily="34" charset="0"/>
              </a:rPr>
              <a:t>Aftercare Support</a:t>
            </a:r>
          </a:p>
        </p:txBody>
      </p:sp>
      <p:sp>
        <p:nvSpPr>
          <p:cNvPr id="32792"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5127" name="TextBox 8"/>
          <p:cNvSpPr txBox="1">
            <a:spLocks noChangeArrowheads="1"/>
          </p:cNvSpPr>
          <p:nvPr/>
        </p:nvSpPr>
        <p:spPr bwMode="auto">
          <a:xfrm>
            <a:off x="214313" y="214313"/>
            <a:ext cx="4786312" cy="1077912"/>
          </a:xfrm>
          <a:prstGeom prst="rect">
            <a:avLst/>
          </a:prstGeom>
          <a:noFill/>
          <a:ln w="9525">
            <a:noFill/>
            <a:miter lim="800000"/>
            <a:headEnd/>
            <a:tailEnd/>
          </a:ln>
        </p:spPr>
        <p:txBody>
          <a:bodyPr>
            <a:spAutoFit/>
          </a:bodyPr>
          <a:lstStyle/>
          <a:p>
            <a:pPr fontAlgn="auto">
              <a:spcBef>
                <a:spcPts val="0"/>
              </a:spcBef>
              <a:spcAft>
                <a:spcPts val="0"/>
              </a:spcAft>
              <a:defRPr/>
            </a:pPr>
            <a:r>
              <a:rPr lang="en-GB" sz="3200" b="1" dirty="0">
                <a:solidFill>
                  <a:srgbClr val="669900"/>
                </a:solidFill>
                <a:latin typeface="Gill Sans MT" pitchFamily="34" charset="0"/>
              </a:rPr>
              <a:t>We welcome </a:t>
            </a:r>
          </a:p>
          <a:p>
            <a:pPr fontAlgn="auto">
              <a:spcBef>
                <a:spcPts val="0"/>
              </a:spcBef>
              <a:spcAft>
                <a:spcPts val="0"/>
              </a:spcAft>
              <a:defRPr/>
            </a:pPr>
            <a:r>
              <a:rPr lang="en-GB" sz="3200" b="1" dirty="0">
                <a:solidFill>
                  <a:srgbClr val="669900"/>
                </a:solidFill>
                <a:latin typeface="Gill Sans MT" pitchFamily="34" charset="0"/>
              </a:rPr>
              <a:t>your enquiries</a:t>
            </a:r>
            <a:r>
              <a:rPr lang="en-US" sz="2800" b="1" dirty="0">
                <a:solidFill>
                  <a:schemeClr val="accent3"/>
                </a:solidFill>
                <a:latin typeface="Gill Sans MT" pitchFamily="34" charset="0"/>
              </a:rPr>
              <a:t>.</a:t>
            </a:r>
          </a:p>
        </p:txBody>
      </p:sp>
      <p:cxnSp>
        <p:nvCxnSpPr>
          <p:cNvPr id="12" name="Straight Connector 11"/>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29705" name="Text Box 10"/>
          <p:cNvSpPr txBox="1">
            <a:spLocks noChangeArrowheads="1"/>
          </p:cNvSpPr>
          <p:nvPr/>
        </p:nvSpPr>
        <p:spPr bwMode="auto">
          <a:xfrm>
            <a:off x="214313" y="1357313"/>
            <a:ext cx="4000500" cy="3308350"/>
          </a:xfrm>
          <a:prstGeom prst="rect">
            <a:avLst/>
          </a:prstGeom>
          <a:noFill/>
          <a:ln w="9525">
            <a:noFill/>
            <a:miter lim="800000"/>
            <a:headEnd/>
            <a:tailEnd/>
          </a:ln>
        </p:spPr>
        <p:txBody>
          <a:bodyPr>
            <a:spAutoFit/>
          </a:bodyPr>
          <a:lstStyle/>
          <a:p>
            <a:pPr fontAlgn="auto">
              <a:spcBef>
                <a:spcPts val="0"/>
              </a:spcBef>
              <a:spcAft>
                <a:spcPts val="0"/>
              </a:spcAft>
              <a:defRPr/>
            </a:pPr>
            <a:endParaRPr lang="en-GB" altLang="en-GB" sz="1900" b="1" dirty="0">
              <a:solidFill>
                <a:srgbClr val="663300"/>
              </a:solidFill>
              <a:latin typeface="Verdana" pitchFamily="34" charset="0"/>
            </a:endParaRPr>
          </a:p>
          <a:p>
            <a:pPr fontAlgn="auto">
              <a:spcBef>
                <a:spcPts val="0"/>
              </a:spcBef>
              <a:spcAft>
                <a:spcPts val="0"/>
              </a:spcAft>
              <a:defRPr/>
            </a:pPr>
            <a:endParaRPr lang="en-GB" altLang="en-GB" sz="1900" b="1" dirty="0">
              <a:solidFill>
                <a:srgbClr val="663300"/>
              </a:solidFill>
              <a:latin typeface="Verdana" pitchFamily="34" charset="0"/>
            </a:endParaRPr>
          </a:p>
          <a:p>
            <a:pPr fontAlgn="auto">
              <a:spcBef>
                <a:spcPts val="0"/>
              </a:spcBef>
              <a:spcAft>
                <a:spcPts val="0"/>
              </a:spcAft>
              <a:defRPr/>
            </a:pPr>
            <a:r>
              <a:rPr lang="en-GB" altLang="en-GB" sz="1900" b="1" dirty="0">
                <a:solidFill>
                  <a:schemeClr val="tx1">
                    <a:lumMod val="50000"/>
                    <a:lumOff val="50000"/>
                  </a:schemeClr>
                </a:solidFill>
                <a:latin typeface="Verdana" pitchFamily="34" charset="0"/>
              </a:rPr>
              <a:t>We look forward to helping you address fuel poverty, reduce carbon emissions and create a sustainable, warm and healthy indoor climate for clients!</a:t>
            </a:r>
            <a:r>
              <a:rPr lang="en-GB" altLang="en-GB" sz="1900" b="1" dirty="0">
                <a:solidFill>
                  <a:schemeClr val="tx1">
                    <a:lumMod val="50000"/>
                    <a:lumOff val="50000"/>
                  </a:schemeClr>
                </a:solidFill>
                <a:latin typeface="+mn-lt"/>
              </a:rPr>
              <a:t> </a:t>
            </a:r>
          </a:p>
          <a:p>
            <a:pPr fontAlgn="auto">
              <a:spcBef>
                <a:spcPts val="0"/>
              </a:spcBef>
              <a:spcAft>
                <a:spcPts val="0"/>
              </a:spcAft>
              <a:defRPr/>
            </a:pPr>
            <a:endParaRPr lang="en-GB" altLang="en-GB" sz="1900" b="1" dirty="0">
              <a:solidFill>
                <a:schemeClr val="tx1">
                  <a:lumMod val="50000"/>
                  <a:lumOff val="50000"/>
                </a:schemeClr>
              </a:solidFill>
              <a:latin typeface="+mn-lt"/>
            </a:endParaRPr>
          </a:p>
          <a:p>
            <a:pPr fontAlgn="auto">
              <a:spcBef>
                <a:spcPts val="0"/>
              </a:spcBef>
              <a:spcAft>
                <a:spcPts val="0"/>
              </a:spcAft>
              <a:defRPr/>
            </a:pPr>
            <a:r>
              <a:rPr lang="en-GB" altLang="en-GB" sz="1900" b="1" dirty="0">
                <a:solidFill>
                  <a:schemeClr val="tx1">
                    <a:lumMod val="50000"/>
                    <a:lumOff val="50000"/>
                  </a:schemeClr>
                </a:solidFill>
                <a:latin typeface="Verdana" pitchFamily="34" charset="0"/>
              </a:rPr>
              <a:t>Thank you for your attention!</a:t>
            </a:r>
          </a:p>
        </p:txBody>
      </p:sp>
      <p:sp>
        <p:nvSpPr>
          <p:cNvPr id="33798" name="Text Box 11"/>
          <p:cNvSpPr txBox="1">
            <a:spLocks noChangeArrowheads="1"/>
          </p:cNvSpPr>
          <p:nvPr/>
        </p:nvSpPr>
        <p:spPr bwMode="auto">
          <a:xfrm>
            <a:off x="252413" y="4941888"/>
            <a:ext cx="3605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GB" sz="2000" b="1">
                <a:solidFill>
                  <a:srgbClr val="669900"/>
                </a:solidFill>
                <a:latin typeface="Verdana" pitchFamily="34" charset="0"/>
              </a:rPr>
              <a:t>Frank McElroy</a:t>
            </a:r>
          </a:p>
          <a:p>
            <a:pPr eaLnBrk="1" hangingPunct="1"/>
            <a:r>
              <a:rPr lang="en-GB" altLang="en-GB" sz="1400" b="1">
                <a:solidFill>
                  <a:srgbClr val="669900"/>
                </a:solidFill>
                <a:latin typeface="Verdana" pitchFamily="34" charset="0"/>
              </a:rPr>
              <a:t>Frank.mcelroy@ecolivinguk.com</a:t>
            </a:r>
          </a:p>
          <a:p>
            <a:pPr eaLnBrk="1" hangingPunct="1"/>
            <a:r>
              <a:rPr lang="en-GB" altLang="en-GB" sz="1400" b="1">
                <a:solidFill>
                  <a:srgbClr val="669900"/>
                </a:solidFill>
                <a:latin typeface="Verdana" pitchFamily="34" charset="0"/>
              </a:rPr>
              <a:t>www.ecolivinguk.com</a:t>
            </a:r>
            <a:endParaRPr lang="en-GB" altLang="en-GB" sz="1600" b="1">
              <a:solidFill>
                <a:srgbClr val="669900"/>
              </a:solidFill>
              <a:latin typeface="Verdana" pitchFamily="34" charset="0"/>
            </a:endParaRPr>
          </a:p>
        </p:txBody>
      </p:sp>
      <p:sp>
        <p:nvSpPr>
          <p:cNvPr id="33799" name="Text Box 11"/>
          <p:cNvSpPr txBox="1">
            <a:spLocks noChangeArrowheads="1"/>
          </p:cNvSpPr>
          <p:nvPr/>
        </p:nvSpPr>
        <p:spPr bwMode="auto">
          <a:xfrm>
            <a:off x="4143375" y="5214938"/>
            <a:ext cx="4786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GB" sz="2000" b="1">
              <a:solidFill>
                <a:srgbClr val="669900"/>
              </a:solidFill>
              <a:latin typeface="Verdana" pitchFamily="34" charset="0"/>
            </a:endParaRPr>
          </a:p>
          <a:p>
            <a:pPr eaLnBrk="1" hangingPunct="1"/>
            <a:r>
              <a:rPr lang="en-GB" altLang="en-GB" sz="2000" b="1">
                <a:solidFill>
                  <a:srgbClr val="669900"/>
                </a:solidFill>
                <a:latin typeface="Verdana" pitchFamily="34" charset="0"/>
              </a:rPr>
              <a:t>Tel: +44 (0)845 301 3121</a:t>
            </a:r>
            <a:endParaRPr lang="en-GB" altLang="en-GB" sz="2300" b="1">
              <a:solidFill>
                <a:srgbClr val="669900"/>
              </a:solidFill>
              <a:latin typeface="Verdana" pitchFamily="34" charset="0"/>
            </a:endParaRPr>
          </a:p>
        </p:txBody>
      </p:sp>
      <p:pic>
        <p:nvPicPr>
          <p:cNvPr id="33800" name="Picture 12"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338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063" y="4643438"/>
            <a:ext cx="18653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4071938"/>
            <a:ext cx="15001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1357313"/>
            <a:ext cx="3278188"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p:nvSpPr>
        <p:spPr>
          <a:xfrm>
            <a:off x="4500563" y="714375"/>
            <a:ext cx="4071937" cy="3214688"/>
          </a:xfrm>
          <a:prstGeom prst="ellipse">
            <a:avLst/>
          </a:prstGeom>
          <a:no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806" name="TextBox 4"/>
          <p:cNvSpPr txBox="1">
            <a:spLocks noChangeArrowheads="1"/>
          </p:cNvSpPr>
          <p:nvPr/>
        </p:nvSpPr>
        <p:spPr bwMode="auto">
          <a:xfrm>
            <a:off x="6429375" y="0"/>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200">
              <a:solidFill>
                <a:srgbClr val="669900"/>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5">
                                            <p:txEl>
                                              <p:pRg st="2" end="2"/>
                                            </p:txEl>
                                          </p:spTgt>
                                        </p:tgtEl>
                                        <p:attrNameLst>
                                          <p:attrName>style.visibility</p:attrName>
                                        </p:attrNameLst>
                                      </p:cBhvr>
                                      <p:to>
                                        <p:strVal val="visible"/>
                                      </p:to>
                                    </p:set>
                                    <p:animEffect transition="in" filter="dissolve">
                                      <p:cBhvr>
                                        <p:cTn id="7" dur="500"/>
                                        <p:tgtEl>
                                          <p:spTgt spid="2970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705">
                                            <p:txEl>
                                              <p:pRg st="4" end="4"/>
                                            </p:txEl>
                                          </p:spTgt>
                                        </p:tgtEl>
                                        <p:attrNameLst>
                                          <p:attrName>style.visibility</p:attrName>
                                        </p:attrNameLst>
                                      </p:cBhvr>
                                      <p:to>
                                        <p:strVal val="visible"/>
                                      </p:to>
                                    </p:set>
                                    <p:animEffect transition="in" filter="fade">
                                      <p:cBhvr>
                                        <p:cTn id="12" dur="2000"/>
                                        <p:tgtEl>
                                          <p:spTgt spid="297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5123" name="TextBox 12"/>
          <p:cNvSpPr txBox="1">
            <a:spLocks noChangeArrowheads="1"/>
          </p:cNvSpPr>
          <p:nvPr/>
        </p:nvSpPr>
        <p:spPr bwMode="auto">
          <a:xfrm>
            <a:off x="571500" y="428625"/>
            <a:ext cx="6072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Introduction to Ecoliving</a:t>
            </a:r>
            <a:endParaRPr lang="en-US" sz="3200" b="1">
              <a:solidFill>
                <a:schemeClr val="bg1"/>
              </a:solidFill>
              <a:latin typeface="Gill Sans MT"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pic>
        <p:nvPicPr>
          <p:cNvPr id="5125" name="Picture 32" descr="eco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63" y="6059488"/>
            <a:ext cx="27860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2"/>
          <p:cNvSpPr txBox="1">
            <a:spLocks noChangeArrowheads="1"/>
          </p:cNvSpPr>
          <p:nvPr/>
        </p:nvSpPr>
        <p:spPr bwMode="auto">
          <a:xfrm>
            <a:off x="593725" y="1012825"/>
            <a:ext cx="8286750" cy="4554538"/>
          </a:xfrm>
          <a:prstGeom prst="rect">
            <a:avLst/>
          </a:prstGeom>
          <a:noFill/>
          <a:ln w="9525">
            <a:noFill/>
            <a:miter lim="800000"/>
            <a:headEnd/>
            <a:tailEnd/>
          </a:ln>
        </p:spPr>
        <p:txBody>
          <a:bodyPr>
            <a:spAutoFit/>
          </a:bodyPr>
          <a:lstStyle/>
          <a:p>
            <a:pPr eaLnBrk="0" hangingPunct="0">
              <a:spcBef>
                <a:spcPts val="0"/>
              </a:spcBef>
              <a:spcAft>
                <a:spcPts val="1200"/>
              </a:spcAft>
              <a:defRPr/>
            </a:pPr>
            <a:r>
              <a:rPr lang="en-GB" sz="2000" b="1" dirty="0">
                <a:solidFill>
                  <a:schemeClr val="bg1">
                    <a:lumMod val="50000"/>
                  </a:schemeClr>
                </a:solidFill>
                <a:latin typeface="Gill Sans MT" pitchFamily="34" charset="0"/>
                <a:ea typeface="Calibri" pitchFamily="34" charset="0"/>
                <a:cs typeface="Arial" charset="0"/>
              </a:rPr>
              <a:t>Ecoliving - established in 2004</a:t>
            </a:r>
          </a:p>
          <a:p>
            <a:pPr fontAlgn="auto">
              <a:spcBef>
                <a:spcPts val="0"/>
              </a:spcBef>
              <a:spcAft>
                <a:spcPts val="1200"/>
              </a:spcAft>
              <a:defRPr/>
            </a:pPr>
            <a:r>
              <a:rPr lang="en-US" altLang="en-GB" sz="2000" dirty="0">
                <a:solidFill>
                  <a:schemeClr val="tx1">
                    <a:lumMod val="50000"/>
                    <a:lumOff val="50000"/>
                  </a:schemeClr>
                </a:solidFill>
                <a:latin typeface="Gill Sans MT" pitchFamily="34" charset="0"/>
              </a:rPr>
              <a:t>Specialist, technical micro-renewable energy solutions provider </a:t>
            </a:r>
          </a:p>
          <a:p>
            <a:pPr fontAlgn="auto">
              <a:spcBef>
                <a:spcPts val="0"/>
              </a:spcBef>
              <a:spcAft>
                <a:spcPts val="1200"/>
              </a:spcAft>
              <a:defRPr/>
            </a:pPr>
            <a:r>
              <a:rPr lang="en-US" altLang="en-GB" sz="2000" dirty="0">
                <a:solidFill>
                  <a:schemeClr val="tx1">
                    <a:lumMod val="50000"/>
                    <a:lumOff val="50000"/>
                  </a:schemeClr>
                </a:solidFill>
                <a:latin typeface="Gill Sans MT" pitchFamily="34" charset="0"/>
              </a:rPr>
              <a:t>Introducing best practice from developed Scandinavian low carbon economies</a:t>
            </a:r>
          </a:p>
          <a:p>
            <a:pPr fontAlgn="auto">
              <a:spcBef>
                <a:spcPts val="0"/>
              </a:spcBef>
              <a:spcAft>
                <a:spcPts val="1200"/>
              </a:spcAft>
              <a:defRPr/>
            </a:pPr>
            <a:r>
              <a:rPr lang="en-US" altLang="en-GB" sz="2000" dirty="0">
                <a:solidFill>
                  <a:schemeClr val="tx1">
                    <a:lumMod val="50000"/>
                    <a:lumOff val="50000"/>
                  </a:schemeClr>
                </a:solidFill>
                <a:latin typeface="Gill Sans MT" pitchFamily="34" charset="0"/>
              </a:rPr>
              <a:t>Developing  and supporting network of approved installers through hundreds of installations UK wide</a:t>
            </a:r>
          </a:p>
          <a:p>
            <a:pPr fontAlgn="auto">
              <a:spcBef>
                <a:spcPts val="0"/>
              </a:spcBef>
              <a:spcAft>
                <a:spcPts val="0"/>
              </a:spcAft>
              <a:defRPr/>
            </a:pPr>
            <a:r>
              <a:rPr lang="en-US" altLang="en-GB" sz="2000" dirty="0">
                <a:solidFill>
                  <a:schemeClr val="tx1">
                    <a:lumMod val="50000"/>
                    <a:lumOff val="50000"/>
                  </a:schemeClr>
                </a:solidFill>
                <a:latin typeface="Gill Sans MT" pitchFamily="34" charset="0"/>
              </a:rPr>
              <a:t>Pioneering and accelerating the adoption of micro-renewable energy:</a:t>
            </a:r>
          </a:p>
          <a:p>
            <a:pPr fontAlgn="auto">
              <a:spcBef>
                <a:spcPts val="0"/>
              </a:spcBef>
              <a:spcAft>
                <a:spcPts val="0"/>
              </a:spcAft>
              <a:defRPr/>
            </a:pPr>
            <a:r>
              <a:rPr lang="en-US" altLang="en-GB" sz="2000" dirty="0">
                <a:solidFill>
                  <a:schemeClr val="tx1">
                    <a:lumMod val="50000"/>
                    <a:lumOff val="50000"/>
                  </a:schemeClr>
                </a:solidFill>
                <a:latin typeface="Gill Sans MT" pitchFamily="34" charset="0"/>
              </a:rPr>
              <a:t>     - affordable housing:  new development &amp; heating upgrades</a:t>
            </a:r>
            <a:endParaRPr lang="en-GB" altLang="en-GB" sz="2000" dirty="0">
              <a:solidFill>
                <a:schemeClr val="tx1">
                  <a:lumMod val="50000"/>
                  <a:lumOff val="50000"/>
                </a:schemeClr>
              </a:solidFill>
              <a:latin typeface="Gill Sans MT" pitchFamily="34" charset="0"/>
            </a:endParaRPr>
          </a:p>
          <a:p>
            <a:pPr fontAlgn="auto">
              <a:spcBef>
                <a:spcPts val="0"/>
              </a:spcBef>
              <a:spcAft>
                <a:spcPts val="1200"/>
              </a:spcAft>
              <a:defRPr/>
            </a:pPr>
            <a:r>
              <a:rPr lang="en-GB" altLang="en-GB" sz="2000" dirty="0">
                <a:solidFill>
                  <a:schemeClr val="tx1">
                    <a:lumMod val="50000"/>
                    <a:lumOff val="50000"/>
                  </a:schemeClr>
                </a:solidFill>
                <a:latin typeface="Gill Sans MT" pitchFamily="34" charset="0"/>
              </a:rPr>
              <a:t>     - programme of CPD seminars to architects and consultants</a:t>
            </a:r>
          </a:p>
          <a:p>
            <a:pPr fontAlgn="auto">
              <a:spcBef>
                <a:spcPts val="0"/>
              </a:spcBef>
              <a:spcAft>
                <a:spcPts val="1200"/>
              </a:spcAft>
              <a:defRPr/>
            </a:pPr>
            <a:r>
              <a:rPr lang="en-GB" sz="2000" dirty="0">
                <a:solidFill>
                  <a:schemeClr val="tx1">
                    <a:lumMod val="50000"/>
                    <a:lumOff val="50000"/>
                  </a:schemeClr>
                </a:solidFill>
                <a:latin typeface="Gill Sans MT" pitchFamily="34" charset="0"/>
              </a:rPr>
              <a:t>Responsible marketing through seminars, events, exhibitions and PR</a:t>
            </a:r>
          </a:p>
          <a:p>
            <a:pPr fontAlgn="auto">
              <a:spcBef>
                <a:spcPts val="0"/>
              </a:spcBef>
              <a:spcAft>
                <a:spcPts val="1200"/>
              </a:spcAft>
              <a:defRPr/>
            </a:pPr>
            <a:r>
              <a:rPr lang="en-GB" sz="2000" dirty="0">
                <a:solidFill>
                  <a:schemeClr val="tx1">
                    <a:lumMod val="50000"/>
                    <a:lumOff val="50000"/>
                  </a:schemeClr>
                </a:solidFill>
                <a:latin typeface="Gill Sans MT" pitchFamily="34" charset="0"/>
              </a:rPr>
              <a:t>Project management of installation, commissioning and system handover</a:t>
            </a:r>
          </a:p>
          <a:p>
            <a:pPr fontAlgn="auto">
              <a:spcBef>
                <a:spcPts val="0"/>
              </a:spcBef>
              <a:spcAft>
                <a:spcPts val="1200"/>
              </a:spcAft>
              <a:defRPr/>
            </a:pPr>
            <a:r>
              <a:rPr lang="en-GB" sz="2000" dirty="0">
                <a:solidFill>
                  <a:schemeClr val="tx1">
                    <a:lumMod val="50000"/>
                    <a:lumOff val="50000"/>
                  </a:schemeClr>
                </a:solidFill>
                <a:latin typeface="Gill Sans MT" pitchFamily="34" charset="0"/>
              </a:rPr>
              <a:t>After sales support, maintenance and ‘Health Checks’</a:t>
            </a:r>
            <a:endParaRPr lang="en-GB" sz="2000" dirty="0">
              <a:solidFill>
                <a:schemeClr val="bg1">
                  <a:lumMod val="50000"/>
                </a:schemeClr>
              </a:solidFill>
              <a:latin typeface="Gill Sans MT" pitchFamily="34" charset="0"/>
            </a:endParaRPr>
          </a:p>
        </p:txBody>
      </p:sp>
      <p:sp>
        <p:nvSpPr>
          <p:cNvPr id="36"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sp>
        <p:nvSpPr>
          <p:cNvPr id="5128"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2"/>
          <p:cNvSpPr txBox="1">
            <a:spLocks noChangeArrowheads="1"/>
          </p:cNvSpPr>
          <p:nvPr/>
        </p:nvSpPr>
        <p:spPr bwMode="auto">
          <a:xfrm>
            <a:off x="214313" y="214313"/>
            <a:ext cx="828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chemeClr val="bg1"/>
                </a:solidFill>
                <a:latin typeface="Gill Sans MT" pitchFamily="34" charset="0"/>
              </a:rPr>
              <a:t>The Bigger Picture</a:t>
            </a:r>
          </a:p>
        </p:txBody>
      </p:sp>
      <p:sp>
        <p:nvSpPr>
          <p:cNvPr id="10" name="TextBox 12"/>
          <p:cNvSpPr txBox="1">
            <a:spLocks noChangeArrowheads="1"/>
          </p:cNvSpPr>
          <p:nvPr/>
        </p:nvSpPr>
        <p:spPr bwMode="auto">
          <a:xfrm>
            <a:off x="238125" y="5661025"/>
            <a:ext cx="8582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dirty="0">
                <a:solidFill>
                  <a:schemeClr val="bg1"/>
                </a:solidFill>
                <a:latin typeface="Gill Sans MT" pitchFamily="34" charset="0"/>
              </a:rPr>
              <a:t>If  all 6.75 billion people on the planet lived like we do in the West, 3 planet Earths would be required to sustain us. </a:t>
            </a:r>
            <a:endParaRPr lang="en-US" sz="2400" b="1" dirty="0">
              <a:solidFill>
                <a:schemeClr val="bg1"/>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lassholder for innhold 3" descr="CO2_Forurensning.jpg"/>
          <p:cNvPicPr>
            <a:picLocks noChangeAspect="1"/>
          </p:cNvPicPr>
          <p:nvPr/>
        </p:nvPicPr>
        <p:blipFill>
          <a:blip r:embed="rId3">
            <a:extLst>
              <a:ext uri="{28A0092B-C50C-407E-A947-70E740481C1C}">
                <a14:useLocalDpi xmlns:a14="http://schemas.microsoft.com/office/drawing/2010/main" val="0"/>
              </a:ext>
            </a:extLst>
          </a:blip>
          <a:srcRect t="8060" r="16667"/>
          <a:stretch>
            <a:fillRect/>
          </a:stretch>
        </p:blipFill>
        <p:spPr bwMode="auto">
          <a:xfrm>
            <a:off x="-39688" y="0"/>
            <a:ext cx="9183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3076" name="TextBox 12"/>
          <p:cNvSpPr txBox="1">
            <a:spLocks noChangeArrowheads="1"/>
          </p:cNvSpPr>
          <p:nvPr/>
        </p:nvSpPr>
        <p:spPr bwMode="auto">
          <a:xfrm>
            <a:off x="214313" y="214313"/>
            <a:ext cx="6215062" cy="584200"/>
          </a:xfrm>
          <a:prstGeom prst="rect">
            <a:avLst/>
          </a:prstGeom>
          <a:noFill/>
          <a:ln w="9525">
            <a:noFill/>
            <a:miter lim="800000"/>
            <a:headEnd/>
            <a:tailEnd/>
          </a:ln>
        </p:spPr>
        <p:txBody>
          <a:bodyPr>
            <a:spAutoFit/>
          </a:bodyPr>
          <a:lstStyle/>
          <a:p>
            <a:pPr>
              <a:defRPr/>
            </a:pPr>
            <a:r>
              <a:rPr lang="en-GB" sz="3200" b="1" dirty="0">
                <a:solidFill>
                  <a:schemeClr val="bg1"/>
                </a:solidFill>
                <a:effectLst>
                  <a:outerShdw blurRad="38100" dist="38100" dir="2700000" algn="tl">
                    <a:srgbClr val="000000">
                      <a:alpha val="43137"/>
                    </a:srgbClr>
                  </a:outerShdw>
                </a:effectLst>
                <a:latin typeface="Gill Sans MT" pitchFamily="34" charset="0"/>
              </a:rPr>
              <a:t>The Bigger Picture</a:t>
            </a:r>
            <a:endParaRPr lang="en-US" sz="3200" b="1" dirty="0">
              <a:solidFill>
                <a:schemeClr val="bg1"/>
              </a:solidFill>
              <a:effectLst>
                <a:outerShdw blurRad="38100" dist="38100" dir="2700000" algn="tl">
                  <a:srgbClr val="000000">
                    <a:alpha val="43137"/>
                  </a:srgbClr>
                </a:outerShdw>
              </a:effectLst>
              <a:latin typeface="Gill Sans MT" pitchFamily="34" charset="0"/>
            </a:endParaRPr>
          </a:p>
        </p:txBody>
      </p:sp>
      <p:pic>
        <p:nvPicPr>
          <p:cNvPr id="23" name="Bilde 13" descr="CO2_Forurensning_3.jpg"/>
          <p:cNvPicPr>
            <a:picLocks noChangeAspect="1"/>
          </p:cNvPicPr>
          <p:nvPr/>
        </p:nvPicPr>
        <p:blipFill>
          <a:blip r:embed="rId4">
            <a:extLst>
              <a:ext uri="{28A0092B-C50C-407E-A947-70E740481C1C}">
                <a14:useLocalDpi xmlns:a14="http://schemas.microsoft.com/office/drawing/2010/main" val="0"/>
              </a:ext>
            </a:extLst>
          </a:blip>
          <a:srcRect l="25717" t="7593" r="29150" b="11551"/>
          <a:stretch>
            <a:fillRect/>
          </a:stretch>
        </p:blipFill>
        <p:spPr bwMode="auto">
          <a:xfrm>
            <a:off x="285750" y="3786188"/>
            <a:ext cx="28543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3357563" y="3714750"/>
            <a:ext cx="5429250" cy="1570038"/>
          </a:xfrm>
          <a:prstGeom prst="rect">
            <a:avLst/>
          </a:prstGeom>
          <a:noFill/>
        </p:spPr>
        <p:txBody>
          <a:bodyPr>
            <a:spAutoFit/>
          </a:bodyPr>
          <a:lstStyle/>
          <a:p>
            <a:pPr>
              <a:defRPr/>
            </a:pPr>
            <a:r>
              <a:rPr lang="en-GB" sz="2400" b="1" dirty="0">
                <a:solidFill>
                  <a:schemeClr val="bg1"/>
                </a:solidFill>
                <a:effectLst>
                  <a:outerShdw blurRad="38100" dist="38100" dir="2700000" algn="tl">
                    <a:srgbClr val="000000">
                      <a:alpha val="43137"/>
                    </a:srgbClr>
                  </a:outerShdw>
                </a:effectLst>
                <a:latin typeface="Gill Sans MT" pitchFamily="34" charset="0"/>
              </a:rPr>
              <a:t>The current situation is unsustainable!</a:t>
            </a:r>
          </a:p>
          <a:p>
            <a:pPr>
              <a:defRPr/>
            </a:pPr>
            <a:endParaRPr lang="en-GB" sz="2400" b="1" dirty="0">
              <a:solidFill>
                <a:schemeClr val="bg1"/>
              </a:solidFill>
              <a:effectLst>
                <a:outerShdw blurRad="38100" dist="38100" dir="2700000" algn="tl">
                  <a:srgbClr val="000000">
                    <a:alpha val="43137"/>
                  </a:srgbClr>
                </a:outerShdw>
              </a:effectLst>
              <a:latin typeface="Gill Sans MT" pitchFamily="34" charset="0"/>
            </a:endParaRPr>
          </a:p>
          <a:p>
            <a:pPr>
              <a:defRPr/>
            </a:pPr>
            <a:r>
              <a:rPr lang="en-GB" sz="2400" b="1" dirty="0">
                <a:solidFill>
                  <a:schemeClr val="bg1"/>
                </a:solidFill>
                <a:effectLst>
                  <a:outerShdw blurRad="38100" dist="38100" dir="2700000" algn="tl">
                    <a:srgbClr val="000000">
                      <a:alpha val="43137"/>
                    </a:srgbClr>
                  </a:outerShdw>
                </a:effectLst>
                <a:latin typeface="Gill Sans MT" pitchFamily="34" charset="0"/>
              </a:rPr>
              <a:t>Urgent action is needed!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2357438"/>
            <a:ext cx="250031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8196" name="TextBox 12"/>
          <p:cNvSpPr txBox="1">
            <a:spLocks noChangeArrowheads="1"/>
          </p:cNvSpPr>
          <p:nvPr/>
        </p:nvSpPr>
        <p:spPr bwMode="auto">
          <a:xfrm>
            <a:off x="428625" y="357188"/>
            <a:ext cx="6215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UK CO2 Emissions</a:t>
            </a:r>
            <a:endParaRPr lang="en-US" sz="3200" b="1">
              <a:solidFill>
                <a:srgbClr val="669900"/>
              </a:solidFill>
              <a:latin typeface="Gill Sans MT"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8199" name="Picture 23"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5"/>
          <p:cNvSpPr txBox="1">
            <a:spLocks noChangeArrowheads="1"/>
          </p:cNvSpPr>
          <p:nvPr/>
        </p:nvSpPr>
        <p:spPr bwMode="auto">
          <a:xfrm>
            <a:off x="500063" y="1571625"/>
            <a:ext cx="6823075" cy="3478213"/>
          </a:xfrm>
          <a:prstGeom prst="rect">
            <a:avLst/>
          </a:prstGeom>
          <a:noFill/>
          <a:ln w="9525">
            <a:noFill/>
            <a:miter lim="800000"/>
            <a:headEnd/>
            <a:tailEnd/>
          </a:ln>
        </p:spPr>
        <p:txBody>
          <a:bodyPr>
            <a:spAutoFit/>
          </a:bodyPr>
          <a:lstStyle/>
          <a:p>
            <a:pPr>
              <a:defRPr/>
            </a:pPr>
            <a:r>
              <a:rPr lang="en-GB" sz="2000" dirty="0">
                <a:solidFill>
                  <a:schemeClr val="bg1">
                    <a:lumMod val="50000"/>
                  </a:schemeClr>
                </a:solidFill>
                <a:latin typeface="Gill Sans MT" pitchFamily="34" charset="0"/>
              </a:rPr>
              <a:t>Buildings are responsible for almost 50% of the UK's energy consumption and carbon emissions</a:t>
            </a:r>
          </a:p>
          <a:p>
            <a:pPr>
              <a:defRPr/>
            </a:pPr>
            <a:endParaRPr lang="sv-SE" sz="2000" dirty="0">
              <a:solidFill>
                <a:schemeClr val="bg1">
                  <a:lumMod val="50000"/>
                </a:schemeClr>
              </a:solidFill>
              <a:latin typeface="Gill Sans MT" pitchFamily="34" charset="0"/>
            </a:endParaRPr>
          </a:p>
          <a:p>
            <a:pPr>
              <a:defRPr/>
            </a:pPr>
            <a:r>
              <a:rPr lang="sv-SE" sz="2000" dirty="0">
                <a:solidFill>
                  <a:schemeClr val="bg1">
                    <a:lumMod val="50000"/>
                  </a:schemeClr>
                </a:solidFill>
                <a:latin typeface="Gill Sans MT" pitchFamily="34" charset="0"/>
              </a:rPr>
              <a:t>2007 - total UK </a:t>
            </a:r>
            <a:r>
              <a:rPr lang="en-GB" altLang="en-GB" sz="2000" dirty="0">
                <a:solidFill>
                  <a:schemeClr val="tx1">
                    <a:lumMod val="50000"/>
                    <a:lumOff val="50000"/>
                  </a:schemeClr>
                </a:solidFill>
                <a:latin typeface="Gill Sans MT" pitchFamily="34" charset="0"/>
              </a:rPr>
              <a:t>CO</a:t>
            </a:r>
            <a:r>
              <a:rPr lang="en-GB" altLang="en-GB" sz="1400" dirty="0">
                <a:solidFill>
                  <a:schemeClr val="tx1">
                    <a:lumMod val="50000"/>
                    <a:lumOff val="50000"/>
                  </a:schemeClr>
                </a:solidFill>
                <a:latin typeface="Gill Sans MT" pitchFamily="34" charset="0"/>
              </a:rPr>
              <a:t>2</a:t>
            </a:r>
            <a:r>
              <a:rPr lang="sv-SE" sz="2000" dirty="0">
                <a:solidFill>
                  <a:schemeClr val="bg1">
                    <a:lumMod val="50000"/>
                  </a:schemeClr>
                </a:solidFill>
                <a:latin typeface="Gill Sans MT" pitchFamily="34" charset="0"/>
                <a:cs typeface="Times New Roman" pitchFamily="18" charset="0"/>
              </a:rPr>
              <a:t> emissions - 543 million tonnes</a:t>
            </a:r>
          </a:p>
          <a:p>
            <a:pPr>
              <a:defRPr/>
            </a:pPr>
            <a:endParaRPr lang="sv-SE" sz="2000" dirty="0">
              <a:solidFill>
                <a:schemeClr val="bg1">
                  <a:lumMod val="50000"/>
                </a:schemeClr>
              </a:solidFill>
              <a:latin typeface="Gill Sans MT" pitchFamily="34" charset="0"/>
              <a:cs typeface="Times New Roman" pitchFamily="18" charset="0"/>
            </a:endParaRPr>
          </a:p>
          <a:p>
            <a:pPr>
              <a:defRPr/>
            </a:pPr>
            <a:r>
              <a:rPr lang="sv-SE" sz="2000" dirty="0">
                <a:solidFill>
                  <a:schemeClr val="bg1">
                    <a:lumMod val="50000"/>
                  </a:schemeClr>
                </a:solidFill>
                <a:latin typeface="Gill Sans MT" pitchFamily="34" charset="0"/>
                <a:cs typeface="Times New Roman" pitchFamily="18" charset="0"/>
              </a:rPr>
              <a:t>26% (142 million tonnes) from energy we use to heat, light and power our homes </a:t>
            </a:r>
          </a:p>
          <a:p>
            <a:pPr>
              <a:defRPr/>
            </a:pPr>
            <a:endParaRPr lang="sv-SE" sz="2000" dirty="0">
              <a:solidFill>
                <a:schemeClr val="bg1">
                  <a:lumMod val="50000"/>
                </a:schemeClr>
              </a:solidFill>
              <a:latin typeface="Gill Sans MT" pitchFamily="34" charset="0"/>
              <a:cs typeface="Times New Roman" pitchFamily="18" charset="0"/>
            </a:endParaRPr>
          </a:p>
          <a:p>
            <a:pPr>
              <a:defRPr/>
            </a:pPr>
            <a:r>
              <a:rPr lang="sv-SE" sz="2000" dirty="0">
                <a:solidFill>
                  <a:schemeClr val="bg1">
                    <a:lumMod val="50000"/>
                  </a:schemeClr>
                </a:solidFill>
                <a:latin typeface="Gill Sans MT" pitchFamily="34" charset="0"/>
              </a:rPr>
              <a:t>Micro-renewable energy (on-site) solutions are a key tool in the mix of measures that reduce </a:t>
            </a:r>
            <a:r>
              <a:rPr lang="en-GB" altLang="en-GB" sz="2000" dirty="0">
                <a:solidFill>
                  <a:schemeClr val="tx1">
                    <a:lumMod val="50000"/>
                    <a:lumOff val="50000"/>
                  </a:schemeClr>
                </a:solidFill>
                <a:latin typeface="Gill Sans MT" pitchFamily="34" charset="0"/>
              </a:rPr>
              <a:t>CO</a:t>
            </a:r>
            <a:r>
              <a:rPr lang="en-GB" altLang="en-GB" sz="1400" dirty="0">
                <a:solidFill>
                  <a:schemeClr val="tx1">
                    <a:lumMod val="50000"/>
                    <a:lumOff val="50000"/>
                  </a:schemeClr>
                </a:solidFill>
                <a:latin typeface="Gill Sans MT" pitchFamily="34" charset="0"/>
              </a:rPr>
              <a:t>2</a:t>
            </a:r>
            <a:r>
              <a:rPr lang="sv-SE" sz="2000" dirty="0">
                <a:solidFill>
                  <a:schemeClr val="bg1">
                    <a:lumMod val="50000"/>
                  </a:schemeClr>
                </a:solidFill>
                <a:latin typeface="Gill Sans MT" pitchFamily="34" charset="0"/>
                <a:cs typeface="Times New Roman" pitchFamily="18" charset="0"/>
              </a:rPr>
              <a:t> emissions from new and existing homes</a:t>
            </a:r>
            <a:endParaRPr lang="sv-SE" sz="2000" dirty="0">
              <a:solidFill>
                <a:schemeClr val="bg1">
                  <a:lumMod val="50000"/>
                </a:schemeClr>
              </a:solidFill>
              <a:latin typeface="Gill Sans MT" pitchFamily="34" charset="0"/>
            </a:endParaRPr>
          </a:p>
        </p:txBody>
      </p:sp>
      <p:sp>
        <p:nvSpPr>
          <p:cNvPr id="8201"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mark\My Documents\My Pictures\2008_09_21\IMG_1403.JPG"/>
          <p:cNvPicPr>
            <a:picLocks noChangeAspect="1" noChangeArrowheads="1"/>
          </p:cNvPicPr>
          <p:nvPr/>
        </p:nvPicPr>
        <p:blipFill>
          <a:blip r:embed="rId3">
            <a:extLst>
              <a:ext uri="{28A0092B-C50C-407E-A947-70E740481C1C}">
                <a14:useLocalDpi xmlns:a14="http://schemas.microsoft.com/office/drawing/2010/main" val="0"/>
              </a:ext>
            </a:extLst>
          </a:blip>
          <a:srcRect t="12299" r="17838" b="35759"/>
          <a:stretch>
            <a:fillRect/>
          </a:stretch>
        </p:blipFill>
        <p:spPr bwMode="auto">
          <a:xfrm>
            <a:off x="0" y="0"/>
            <a:ext cx="928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24" name="TextBox 23"/>
          <p:cNvSpPr txBox="1"/>
          <p:nvPr/>
        </p:nvSpPr>
        <p:spPr>
          <a:xfrm>
            <a:off x="142875" y="214313"/>
            <a:ext cx="8001000" cy="2124075"/>
          </a:xfrm>
          <a:prstGeom prst="rect">
            <a:avLst/>
          </a:prstGeom>
          <a:noFill/>
        </p:spPr>
        <p:txBody>
          <a:bodyPr>
            <a:spAutoFit/>
          </a:bodyPr>
          <a:lstStyle/>
          <a:p>
            <a:pPr>
              <a:defRPr/>
            </a:pPr>
            <a:r>
              <a:rPr lang="en-GB" sz="2400" b="1" dirty="0">
                <a:solidFill>
                  <a:schemeClr val="bg1"/>
                </a:solidFill>
                <a:effectLst>
                  <a:outerShdw blurRad="38100" dist="38100" dir="2700000" algn="tl">
                    <a:srgbClr val="000000">
                      <a:alpha val="43137"/>
                    </a:srgbClr>
                  </a:outerShdw>
                </a:effectLst>
                <a:latin typeface="Gill Sans MT" pitchFamily="34" charset="0"/>
              </a:rPr>
              <a:t>At Ecoliving, we feel passionate about being part of the solution and making a difference.</a:t>
            </a:r>
          </a:p>
          <a:p>
            <a:pPr>
              <a:defRPr/>
            </a:pPr>
            <a:endParaRPr lang="en-GB" sz="3600" b="1" dirty="0">
              <a:solidFill>
                <a:schemeClr val="bg1"/>
              </a:solidFill>
              <a:effectLst>
                <a:outerShdw blurRad="38100" dist="38100" dir="2700000" algn="tl">
                  <a:srgbClr val="000000">
                    <a:alpha val="43137"/>
                  </a:srgbClr>
                </a:outerShdw>
              </a:effectLst>
              <a:latin typeface="Gill Sans MT" pitchFamily="34" charset="0"/>
            </a:endParaRPr>
          </a:p>
          <a:p>
            <a:pPr>
              <a:defRPr/>
            </a:pPr>
            <a:r>
              <a:rPr lang="en-GB" sz="2400" b="1" dirty="0">
                <a:solidFill>
                  <a:schemeClr val="bg1"/>
                </a:solidFill>
                <a:effectLst>
                  <a:outerShdw blurRad="38100" dist="38100" dir="2700000" algn="tl">
                    <a:srgbClr val="000000">
                      <a:alpha val="43137"/>
                    </a:srgbClr>
                  </a:outerShdw>
                </a:effectLst>
                <a:latin typeface="Gill Sans MT" pitchFamily="34" charset="0"/>
              </a:rPr>
              <a:t>We believe we have a meaningful contribution </a:t>
            </a:r>
          </a:p>
          <a:p>
            <a:pPr>
              <a:defRPr/>
            </a:pPr>
            <a:r>
              <a:rPr lang="en-GB" sz="2400" b="1" dirty="0">
                <a:solidFill>
                  <a:schemeClr val="bg1"/>
                </a:solidFill>
                <a:effectLst>
                  <a:outerShdw blurRad="38100" dist="38100" dir="2700000" algn="tl">
                    <a:srgbClr val="000000">
                      <a:alpha val="43137"/>
                    </a:srgbClr>
                  </a:outerShdw>
                </a:effectLst>
                <a:latin typeface="Gill Sans MT" pitchFamily="34" charset="0"/>
              </a:rPr>
              <a:t>to make!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rot="5400000">
            <a:off x="8370094" y="4869657"/>
            <a:ext cx="1285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latin typeface="Gill Sans MT" pitchFamily="34" charset="0"/>
              </a:rPr>
              <a:t>© Ecoliving Ltd</a:t>
            </a:r>
          </a:p>
        </p:txBody>
      </p:sp>
      <p:sp>
        <p:nvSpPr>
          <p:cNvPr id="10243" name="TextBox 12"/>
          <p:cNvSpPr txBox="1">
            <a:spLocks noChangeArrowheads="1"/>
          </p:cNvSpPr>
          <p:nvPr/>
        </p:nvSpPr>
        <p:spPr bwMode="auto">
          <a:xfrm>
            <a:off x="214313" y="214313"/>
            <a:ext cx="621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solidFill>
                  <a:srgbClr val="669900"/>
                </a:solidFill>
                <a:latin typeface="Gill Sans MT" pitchFamily="34" charset="0"/>
              </a:rPr>
              <a:t>The Ecoliving Approach </a:t>
            </a:r>
            <a:endParaRPr lang="en-US" sz="3200" b="1">
              <a:solidFill>
                <a:srgbClr val="669900"/>
              </a:solidFill>
              <a:latin typeface="Gill Sans MT" pitchFamily="34" charset="0"/>
            </a:endParaRPr>
          </a:p>
        </p:txBody>
      </p:sp>
      <p:cxnSp>
        <p:nvCxnSpPr>
          <p:cNvPr id="20" name="Straight Connector 19"/>
          <p:cNvCxnSpPr/>
          <p:nvPr/>
        </p:nvCxnSpPr>
        <p:spPr>
          <a:xfrm>
            <a:off x="214313" y="6143625"/>
            <a:ext cx="5357812" cy="1588"/>
          </a:xfrm>
          <a:prstGeom prst="line">
            <a:avLst/>
          </a:prstGeom>
          <a:ln>
            <a:solidFill>
              <a:srgbClr val="669900"/>
            </a:solidFill>
          </a:ln>
        </p:spPr>
        <p:style>
          <a:lnRef idx="1">
            <a:schemeClr val="accent1"/>
          </a:lnRef>
          <a:fillRef idx="0">
            <a:schemeClr val="accent1"/>
          </a:fillRef>
          <a:effectRef idx="0">
            <a:schemeClr val="accent1"/>
          </a:effectRef>
          <a:fontRef idx="minor">
            <a:schemeClr val="tx1"/>
          </a:fontRef>
        </p:style>
      </p:cxnSp>
      <p:sp>
        <p:nvSpPr>
          <p:cNvPr id="18" name="Text Box 8"/>
          <p:cNvSpPr txBox="1">
            <a:spLocks noChangeArrowheads="1"/>
          </p:cNvSpPr>
          <p:nvPr/>
        </p:nvSpPr>
        <p:spPr bwMode="auto">
          <a:xfrm>
            <a:off x="-142875" y="1214438"/>
            <a:ext cx="9144000" cy="581025"/>
          </a:xfrm>
          <a:prstGeom prst="rect">
            <a:avLst/>
          </a:prstGeom>
          <a:noFill/>
          <a:ln w="9525">
            <a:noFill/>
            <a:miter lim="800000"/>
            <a:headEnd/>
            <a:tailEnd/>
          </a:ln>
          <a:effectLst/>
        </p:spPr>
        <p:txBody>
          <a:bodyPr>
            <a:spAutoFit/>
          </a:bodyPr>
          <a:lstStyle/>
          <a:p>
            <a:pPr algn="ctr" fontAlgn="auto">
              <a:lnSpc>
                <a:spcPct val="150000"/>
              </a:lnSpc>
              <a:spcBef>
                <a:spcPts val="0"/>
              </a:spcBef>
              <a:spcAft>
                <a:spcPts val="0"/>
              </a:spcAft>
              <a:defRPr/>
            </a:pPr>
            <a:r>
              <a:rPr lang="en-GB" b="1" dirty="0">
                <a:solidFill>
                  <a:schemeClr val="tx1">
                    <a:lumMod val="50000"/>
                    <a:lumOff val="50000"/>
                  </a:schemeClr>
                </a:solidFill>
                <a:latin typeface="Gill Sans MT" pitchFamily="34" charset="0"/>
              </a:rPr>
              <a:t>The</a:t>
            </a:r>
            <a:r>
              <a:rPr lang="en-GB" sz="2400" b="1" dirty="0">
                <a:solidFill>
                  <a:schemeClr val="tx1">
                    <a:lumMod val="50000"/>
                    <a:lumOff val="50000"/>
                  </a:schemeClr>
                </a:solidFill>
                <a:latin typeface="Gill Sans MT" pitchFamily="34" charset="0"/>
              </a:rPr>
              <a:t> </a:t>
            </a:r>
            <a:r>
              <a:rPr lang="en-GB" b="1" dirty="0">
                <a:solidFill>
                  <a:schemeClr val="tx1">
                    <a:lumMod val="50000"/>
                    <a:lumOff val="50000"/>
                  </a:schemeClr>
                </a:solidFill>
                <a:latin typeface="Gill Sans MT" pitchFamily="34" charset="0"/>
              </a:rPr>
              <a:t>Development / Dwelling       Client Needs       Site Characteristics</a:t>
            </a:r>
          </a:p>
        </p:txBody>
      </p:sp>
      <p:sp>
        <p:nvSpPr>
          <p:cNvPr id="13" name="Oval 12"/>
          <p:cNvSpPr/>
          <p:nvPr/>
        </p:nvSpPr>
        <p:spPr>
          <a:xfrm>
            <a:off x="2857500" y="2643188"/>
            <a:ext cx="4071938" cy="3214687"/>
          </a:xfrm>
          <a:prstGeom prst="ellipse">
            <a:avLst/>
          </a:prstGeom>
          <a:no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80" name="AutoShape 19"/>
          <p:cNvSpPr>
            <a:spLocks noChangeArrowheads="1"/>
          </p:cNvSpPr>
          <p:nvPr/>
        </p:nvSpPr>
        <p:spPr bwMode="auto">
          <a:xfrm rot="17771588" flipH="1">
            <a:off x="1782763" y="1400175"/>
            <a:ext cx="2359025" cy="2098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62" y="10685"/>
                </a:moveTo>
                <a:cubicBezTo>
                  <a:pt x="16300" y="7657"/>
                  <a:pt x="13828" y="5236"/>
                  <a:pt x="10800" y="5236"/>
                </a:cubicBezTo>
                <a:cubicBezTo>
                  <a:pt x="10421" y="5235"/>
                  <a:pt x="10044" y="5274"/>
                  <a:pt x="9674" y="5351"/>
                </a:cubicBezTo>
                <a:lnTo>
                  <a:pt x="8614" y="223"/>
                </a:lnTo>
                <a:cubicBezTo>
                  <a:pt x="9333" y="74"/>
                  <a:pt x="10065" y="-1"/>
                  <a:pt x="10800" y="0"/>
                </a:cubicBezTo>
                <a:cubicBezTo>
                  <a:pt x="16677" y="0"/>
                  <a:pt x="21476" y="4700"/>
                  <a:pt x="21597" y="10576"/>
                </a:cubicBezTo>
                <a:lnTo>
                  <a:pt x="24297" y="10520"/>
                </a:lnTo>
                <a:lnTo>
                  <a:pt x="19090" y="15947"/>
                </a:lnTo>
                <a:lnTo>
                  <a:pt x="13663" y="10740"/>
                </a:lnTo>
                <a:lnTo>
                  <a:pt x="16362" y="10685"/>
                </a:lnTo>
                <a:close/>
              </a:path>
            </a:pathLst>
          </a:custGeom>
          <a:solidFill>
            <a:srgbClr val="669900">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3081" name="AutoShape 19"/>
          <p:cNvSpPr>
            <a:spLocks noChangeArrowheads="1"/>
          </p:cNvSpPr>
          <p:nvPr/>
        </p:nvSpPr>
        <p:spPr bwMode="auto">
          <a:xfrm rot="3828412">
            <a:off x="5783263" y="1328738"/>
            <a:ext cx="2359025" cy="2098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62" y="10685"/>
                </a:moveTo>
                <a:cubicBezTo>
                  <a:pt x="16300" y="7657"/>
                  <a:pt x="13828" y="5236"/>
                  <a:pt x="10800" y="5236"/>
                </a:cubicBezTo>
                <a:cubicBezTo>
                  <a:pt x="10421" y="5235"/>
                  <a:pt x="10044" y="5274"/>
                  <a:pt x="9674" y="5351"/>
                </a:cubicBezTo>
                <a:lnTo>
                  <a:pt x="8614" y="223"/>
                </a:lnTo>
                <a:cubicBezTo>
                  <a:pt x="9333" y="74"/>
                  <a:pt x="10065" y="-1"/>
                  <a:pt x="10800" y="0"/>
                </a:cubicBezTo>
                <a:cubicBezTo>
                  <a:pt x="16677" y="0"/>
                  <a:pt x="21476" y="4700"/>
                  <a:pt x="21597" y="10576"/>
                </a:cubicBezTo>
                <a:lnTo>
                  <a:pt x="24297" y="10520"/>
                </a:lnTo>
                <a:lnTo>
                  <a:pt x="19090" y="15947"/>
                </a:lnTo>
                <a:lnTo>
                  <a:pt x="13663" y="10740"/>
                </a:lnTo>
                <a:lnTo>
                  <a:pt x="16362" y="10685"/>
                </a:lnTo>
                <a:close/>
              </a:path>
            </a:pathLst>
          </a:custGeom>
          <a:solidFill>
            <a:srgbClr val="669900">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2" name="Down Arrow 21"/>
          <p:cNvSpPr/>
          <p:nvPr/>
        </p:nvSpPr>
        <p:spPr>
          <a:xfrm>
            <a:off x="4429125" y="1785938"/>
            <a:ext cx="785813" cy="785812"/>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50" name="Text Box 24"/>
          <p:cNvSpPr txBox="1">
            <a:spLocks noChangeArrowheads="1"/>
          </p:cNvSpPr>
          <p:nvPr/>
        </p:nvSpPr>
        <p:spPr bwMode="auto">
          <a:xfrm>
            <a:off x="285750" y="2571750"/>
            <a:ext cx="178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336600"/>
                </a:solidFill>
                <a:latin typeface="Gill Sans MT" pitchFamily="34" charset="0"/>
              </a:rPr>
              <a:t>Review the </a:t>
            </a:r>
          </a:p>
          <a:p>
            <a:pPr eaLnBrk="1" hangingPunct="1"/>
            <a:r>
              <a:rPr lang="en-GB" b="1">
                <a:solidFill>
                  <a:srgbClr val="336600"/>
                </a:solidFill>
                <a:latin typeface="Gill Sans MT" pitchFamily="34" charset="0"/>
              </a:rPr>
              <a:t>options</a:t>
            </a:r>
            <a:endParaRPr lang="en-US">
              <a:solidFill>
                <a:srgbClr val="336600"/>
              </a:solidFill>
              <a:latin typeface="Gill Sans MT" pitchFamily="34" charset="0"/>
            </a:endParaRPr>
          </a:p>
        </p:txBody>
      </p:sp>
      <p:sp>
        <p:nvSpPr>
          <p:cNvPr id="10251" name="Text Box 24"/>
          <p:cNvSpPr txBox="1">
            <a:spLocks noChangeArrowheads="1"/>
          </p:cNvSpPr>
          <p:nvPr/>
        </p:nvSpPr>
        <p:spPr bwMode="auto">
          <a:xfrm>
            <a:off x="285750" y="4929188"/>
            <a:ext cx="3000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336600"/>
                </a:solidFill>
                <a:latin typeface="Gill Sans MT" pitchFamily="34" charset="0"/>
              </a:rPr>
              <a:t>Critical Success Factors:</a:t>
            </a:r>
          </a:p>
          <a:p>
            <a:pPr eaLnBrk="1" hangingPunct="1">
              <a:buFont typeface="Arial" charset="0"/>
              <a:buChar char="•"/>
            </a:pPr>
            <a:r>
              <a:rPr lang="en-GB" b="1">
                <a:solidFill>
                  <a:srgbClr val="336600"/>
                </a:solidFill>
                <a:latin typeface="Gill Sans MT" pitchFamily="34" charset="0"/>
              </a:rPr>
              <a:t>  Appropriate Design</a:t>
            </a:r>
          </a:p>
          <a:p>
            <a:pPr eaLnBrk="1" hangingPunct="1">
              <a:buFont typeface="Arial" charset="0"/>
              <a:buChar char="•"/>
            </a:pPr>
            <a:r>
              <a:rPr lang="en-GB" b="1">
                <a:solidFill>
                  <a:srgbClr val="336600"/>
                </a:solidFill>
                <a:latin typeface="Gill Sans MT" pitchFamily="34" charset="0"/>
              </a:rPr>
              <a:t>  Quality Products</a:t>
            </a:r>
          </a:p>
          <a:p>
            <a:pPr eaLnBrk="1" hangingPunct="1">
              <a:buFont typeface="Arial" charset="0"/>
              <a:buChar char="•"/>
            </a:pPr>
            <a:r>
              <a:rPr lang="en-GB" b="1">
                <a:solidFill>
                  <a:srgbClr val="336600"/>
                </a:solidFill>
                <a:latin typeface="Gill Sans MT" pitchFamily="34" charset="0"/>
              </a:rPr>
              <a:t>  Experienced Installer</a:t>
            </a:r>
            <a:endParaRPr lang="en-US">
              <a:solidFill>
                <a:srgbClr val="336600"/>
              </a:solidFill>
              <a:latin typeface="Calibri" pitchFamily="34" charset="0"/>
            </a:endParaRPr>
          </a:p>
        </p:txBody>
      </p:sp>
      <p:sp>
        <p:nvSpPr>
          <p:cNvPr id="19" name="TextBox 6"/>
          <p:cNvSpPr txBox="1">
            <a:spLocks noChangeArrowheads="1"/>
          </p:cNvSpPr>
          <p:nvPr/>
        </p:nvSpPr>
        <p:spPr bwMode="auto">
          <a:xfrm>
            <a:off x="142875" y="6215063"/>
            <a:ext cx="5572125" cy="369887"/>
          </a:xfrm>
          <a:prstGeom prst="rect">
            <a:avLst/>
          </a:prstGeom>
          <a:noFill/>
          <a:ln w="9525">
            <a:noFill/>
            <a:miter lim="800000"/>
            <a:headEnd/>
            <a:tailEnd/>
          </a:ln>
        </p:spPr>
        <p:txBody>
          <a:bodyPr>
            <a:spAutoFit/>
          </a:bodyPr>
          <a:lstStyle/>
          <a:p>
            <a:pPr fontAlgn="auto">
              <a:spcBef>
                <a:spcPts val="0"/>
              </a:spcBef>
              <a:spcAft>
                <a:spcPts val="0"/>
              </a:spcAft>
              <a:defRPr/>
            </a:pPr>
            <a:r>
              <a:rPr lang="en-GB" dirty="0">
                <a:solidFill>
                  <a:schemeClr val="accent3"/>
                </a:solidFill>
                <a:latin typeface="Gill Sans MT" pitchFamily="34" charset="0"/>
              </a:rPr>
              <a:t>micro-renewable solutions for a sustainable future</a:t>
            </a:r>
            <a:endParaRPr lang="en-US" dirty="0">
              <a:solidFill>
                <a:schemeClr val="accent3"/>
              </a:solidFill>
              <a:latin typeface="Gill Sans MT" pitchFamily="34" charset="0"/>
            </a:endParaRPr>
          </a:p>
        </p:txBody>
      </p:sp>
      <p:pic>
        <p:nvPicPr>
          <p:cNvPr id="102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3357563"/>
            <a:ext cx="3278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0" descr="eco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6143625"/>
            <a:ext cx="264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24"/>
          <p:cNvSpPr txBox="1">
            <a:spLocks noChangeArrowheads="1"/>
          </p:cNvSpPr>
          <p:nvPr/>
        </p:nvSpPr>
        <p:spPr bwMode="auto">
          <a:xfrm>
            <a:off x="285750" y="1000125"/>
            <a:ext cx="250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336600"/>
                </a:solidFill>
                <a:latin typeface="Gill Sans MT" pitchFamily="34" charset="0"/>
              </a:rPr>
              <a:t>Survey &amp; analysis of:</a:t>
            </a:r>
            <a:endParaRPr lang="en-US">
              <a:solidFill>
                <a:srgbClr val="336600"/>
              </a:solidFill>
              <a:latin typeface="Gill Sans MT" pitchFamily="34" charset="0"/>
            </a:endParaRPr>
          </a:p>
        </p:txBody>
      </p:sp>
      <p:sp>
        <p:nvSpPr>
          <p:cNvPr id="23" name="Bent-Up Arrow 22"/>
          <p:cNvSpPr/>
          <p:nvPr/>
        </p:nvSpPr>
        <p:spPr>
          <a:xfrm rot="5400000">
            <a:off x="142875" y="1214438"/>
            <a:ext cx="606425" cy="463550"/>
          </a:xfrm>
          <a:prstGeom prst="ben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257" name="Text Box 24"/>
          <p:cNvSpPr txBox="1">
            <a:spLocks noChangeArrowheads="1"/>
          </p:cNvSpPr>
          <p:nvPr/>
        </p:nvSpPr>
        <p:spPr bwMode="auto">
          <a:xfrm>
            <a:off x="285750" y="3929063"/>
            <a:ext cx="271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336600"/>
                </a:solidFill>
                <a:latin typeface="Gill Sans MT" pitchFamily="34" charset="0"/>
              </a:rPr>
              <a:t>Appropriate solutions </a:t>
            </a:r>
            <a:endParaRPr lang="en-US">
              <a:solidFill>
                <a:srgbClr val="336600"/>
              </a:solidFill>
              <a:latin typeface="Gill Sans MT" pitchFamily="34" charset="0"/>
            </a:endParaRPr>
          </a:p>
        </p:txBody>
      </p:sp>
      <p:sp>
        <p:nvSpPr>
          <p:cNvPr id="10258" name="TextBox 4"/>
          <p:cNvSpPr txBox="1">
            <a:spLocks noChangeArrowheads="1"/>
          </p:cNvSpPr>
          <p:nvPr/>
        </p:nvSpPr>
        <p:spPr bwMode="auto">
          <a:xfrm>
            <a:off x="6227763" y="0"/>
            <a:ext cx="291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rgbClr val="669900"/>
                </a:solidFill>
                <a:latin typeface="Gill Sans MT" pitchFamily="34" charset="0"/>
              </a:rPr>
              <a:t>www.ecolivinguk.com</a:t>
            </a:r>
            <a:endParaRPr lang="en-US" sz="2000">
              <a:solidFill>
                <a:srgbClr val="669900"/>
              </a:solidFill>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down)">
                                      <p:cBhvr>
                                        <p:cTn id="7" dur="580">
                                          <p:stCondLst>
                                            <p:cond delay="0"/>
                                          </p:stCondLst>
                                        </p:cTn>
                                        <p:tgtEl>
                                          <p:spTgt spid="3080"/>
                                        </p:tgtEl>
                                      </p:cBhvr>
                                    </p:animEffect>
                                    <p:anim calcmode="lin" valueType="num">
                                      <p:cBhvr>
                                        <p:cTn id="8"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80"/>
                                        </p:tgtEl>
                                      </p:cBhvr>
                                      <p:to x="100000" y="60000"/>
                                    </p:animScale>
                                    <p:animScale>
                                      <p:cBhvr>
                                        <p:cTn id="14" dur="166" decel="50000">
                                          <p:stCondLst>
                                            <p:cond delay="676"/>
                                          </p:stCondLst>
                                        </p:cTn>
                                        <p:tgtEl>
                                          <p:spTgt spid="3080"/>
                                        </p:tgtEl>
                                      </p:cBhvr>
                                      <p:to x="100000" y="100000"/>
                                    </p:animScale>
                                    <p:animScale>
                                      <p:cBhvr>
                                        <p:cTn id="15" dur="26">
                                          <p:stCondLst>
                                            <p:cond delay="1312"/>
                                          </p:stCondLst>
                                        </p:cTn>
                                        <p:tgtEl>
                                          <p:spTgt spid="3080"/>
                                        </p:tgtEl>
                                      </p:cBhvr>
                                      <p:to x="100000" y="80000"/>
                                    </p:animScale>
                                    <p:animScale>
                                      <p:cBhvr>
                                        <p:cTn id="16" dur="166" decel="50000">
                                          <p:stCondLst>
                                            <p:cond delay="1338"/>
                                          </p:stCondLst>
                                        </p:cTn>
                                        <p:tgtEl>
                                          <p:spTgt spid="3080"/>
                                        </p:tgtEl>
                                      </p:cBhvr>
                                      <p:to x="100000" y="100000"/>
                                    </p:animScale>
                                    <p:animScale>
                                      <p:cBhvr>
                                        <p:cTn id="17" dur="26">
                                          <p:stCondLst>
                                            <p:cond delay="1642"/>
                                          </p:stCondLst>
                                        </p:cTn>
                                        <p:tgtEl>
                                          <p:spTgt spid="3080"/>
                                        </p:tgtEl>
                                      </p:cBhvr>
                                      <p:to x="100000" y="90000"/>
                                    </p:animScale>
                                    <p:animScale>
                                      <p:cBhvr>
                                        <p:cTn id="18" dur="166" decel="50000">
                                          <p:stCondLst>
                                            <p:cond delay="1668"/>
                                          </p:stCondLst>
                                        </p:cTn>
                                        <p:tgtEl>
                                          <p:spTgt spid="3080"/>
                                        </p:tgtEl>
                                      </p:cBhvr>
                                      <p:to x="100000" y="100000"/>
                                    </p:animScale>
                                    <p:animScale>
                                      <p:cBhvr>
                                        <p:cTn id="19" dur="26">
                                          <p:stCondLst>
                                            <p:cond delay="1808"/>
                                          </p:stCondLst>
                                        </p:cTn>
                                        <p:tgtEl>
                                          <p:spTgt spid="3080"/>
                                        </p:tgtEl>
                                      </p:cBhvr>
                                      <p:to x="100000" y="95000"/>
                                    </p:animScale>
                                    <p:animScale>
                                      <p:cBhvr>
                                        <p:cTn id="20" dur="166" decel="50000">
                                          <p:stCondLst>
                                            <p:cond delay="1834"/>
                                          </p:stCondLst>
                                        </p:cTn>
                                        <p:tgtEl>
                                          <p:spTgt spid="308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081"/>
                                        </p:tgtEl>
                                        <p:attrNameLst>
                                          <p:attrName>style.visibility</p:attrName>
                                        </p:attrNameLst>
                                      </p:cBhvr>
                                      <p:to>
                                        <p:strVal val="visible"/>
                                      </p:to>
                                    </p:set>
                                    <p:animEffect transition="in" filter="wipe(down)">
                                      <p:cBhvr>
                                        <p:cTn id="43" dur="580">
                                          <p:stCondLst>
                                            <p:cond delay="0"/>
                                          </p:stCondLst>
                                        </p:cTn>
                                        <p:tgtEl>
                                          <p:spTgt spid="3081"/>
                                        </p:tgtEl>
                                      </p:cBhvr>
                                    </p:animEffect>
                                    <p:anim calcmode="lin" valueType="num">
                                      <p:cBhvr>
                                        <p:cTn id="44" dur="1822" tmFilter="0,0; 0.14,0.36; 0.43,0.73; 0.71,0.91; 1.0,1.0">
                                          <p:stCondLst>
                                            <p:cond delay="0"/>
                                          </p:stCondLst>
                                        </p:cTn>
                                        <p:tgtEl>
                                          <p:spTgt spid="308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8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8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8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81"/>
                                        </p:tgtEl>
                                        <p:attrNameLst>
                                          <p:attrName>ppt_y</p:attrName>
                                        </p:attrNameLst>
                                      </p:cBhvr>
                                      <p:tavLst>
                                        <p:tav tm="0" fmla="#ppt_y-sin(pi*$)/81">
                                          <p:val>
                                            <p:fltVal val="0"/>
                                          </p:val>
                                        </p:tav>
                                        <p:tav tm="100000">
                                          <p:val>
                                            <p:fltVal val="1"/>
                                          </p:val>
                                        </p:tav>
                                      </p:tavLst>
                                    </p:anim>
                                    <p:animScale>
                                      <p:cBhvr>
                                        <p:cTn id="49" dur="26">
                                          <p:stCondLst>
                                            <p:cond delay="650"/>
                                          </p:stCondLst>
                                        </p:cTn>
                                        <p:tgtEl>
                                          <p:spTgt spid="3081"/>
                                        </p:tgtEl>
                                      </p:cBhvr>
                                      <p:to x="100000" y="60000"/>
                                    </p:animScale>
                                    <p:animScale>
                                      <p:cBhvr>
                                        <p:cTn id="50" dur="166" decel="50000">
                                          <p:stCondLst>
                                            <p:cond delay="676"/>
                                          </p:stCondLst>
                                        </p:cTn>
                                        <p:tgtEl>
                                          <p:spTgt spid="3081"/>
                                        </p:tgtEl>
                                      </p:cBhvr>
                                      <p:to x="100000" y="100000"/>
                                    </p:animScale>
                                    <p:animScale>
                                      <p:cBhvr>
                                        <p:cTn id="51" dur="26">
                                          <p:stCondLst>
                                            <p:cond delay="1312"/>
                                          </p:stCondLst>
                                        </p:cTn>
                                        <p:tgtEl>
                                          <p:spTgt spid="3081"/>
                                        </p:tgtEl>
                                      </p:cBhvr>
                                      <p:to x="100000" y="80000"/>
                                    </p:animScale>
                                    <p:animScale>
                                      <p:cBhvr>
                                        <p:cTn id="52" dur="166" decel="50000">
                                          <p:stCondLst>
                                            <p:cond delay="1338"/>
                                          </p:stCondLst>
                                        </p:cTn>
                                        <p:tgtEl>
                                          <p:spTgt spid="3081"/>
                                        </p:tgtEl>
                                      </p:cBhvr>
                                      <p:to x="100000" y="100000"/>
                                    </p:animScale>
                                    <p:animScale>
                                      <p:cBhvr>
                                        <p:cTn id="53" dur="26">
                                          <p:stCondLst>
                                            <p:cond delay="1642"/>
                                          </p:stCondLst>
                                        </p:cTn>
                                        <p:tgtEl>
                                          <p:spTgt spid="3081"/>
                                        </p:tgtEl>
                                      </p:cBhvr>
                                      <p:to x="100000" y="90000"/>
                                    </p:animScale>
                                    <p:animScale>
                                      <p:cBhvr>
                                        <p:cTn id="54" dur="166" decel="50000">
                                          <p:stCondLst>
                                            <p:cond delay="1668"/>
                                          </p:stCondLst>
                                        </p:cTn>
                                        <p:tgtEl>
                                          <p:spTgt spid="3081"/>
                                        </p:tgtEl>
                                      </p:cBhvr>
                                      <p:to x="100000" y="100000"/>
                                    </p:animScale>
                                    <p:animScale>
                                      <p:cBhvr>
                                        <p:cTn id="55" dur="26">
                                          <p:stCondLst>
                                            <p:cond delay="1808"/>
                                          </p:stCondLst>
                                        </p:cTn>
                                        <p:tgtEl>
                                          <p:spTgt spid="3081"/>
                                        </p:tgtEl>
                                      </p:cBhvr>
                                      <p:to x="100000" y="95000"/>
                                    </p:animScale>
                                    <p:animScale>
                                      <p:cBhvr>
                                        <p:cTn id="56" dur="166" decel="50000">
                                          <p:stCondLst>
                                            <p:cond delay="1834"/>
                                          </p:stCondLst>
                                        </p:cTn>
                                        <p:tgtEl>
                                          <p:spTgt spid="30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2393</Words>
  <Application>Microsoft Office PowerPoint</Application>
  <PresentationFormat>On-screen Show (4:3)</PresentationFormat>
  <Paragraphs>525</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Gill Sans MT</vt:lpstr>
      <vt:lpstr>Verdana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Henderson</dc:creator>
  <cp:lastModifiedBy>Ecoliving CSE</cp:lastModifiedBy>
  <cp:revision>21</cp:revision>
  <dcterms:created xsi:type="dcterms:W3CDTF">2010-01-17T12:30:52Z</dcterms:created>
  <dcterms:modified xsi:type="dcterms:W3CDTF">2012-11-10T08:37:54Z</dcterms:modified>
</cp:coreProperties>
</file>