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89" r:id="rId3"/>
    <p:sldId id="257" r:id="rId4"/>
    <p:sldId id="277" r:id="rId5"/>
    <p:sldId id="258" r:id="rId6"/>
    <p:sldId id="266" r:id="rId7"/>
    <p:sldId id="267" r:id="rId8"/>
    <p:sldId id="268" r:id="rId9"/>
    <p:sldId id="269" r:id="rId10"/>
    <p:sldId id="270" r:id="rId11"/>
    <p:sldId id="259" r:id="rId12"/>
    <p:sldId id="271" r:id="rId13"/>
    <p:sldId id="272" r:id="rId14"/>
    <p:sldId id="273" r:id="rId15"/>
    <p:sldId id="260" r:id="rId16"/>
    <p:sldId id="280" r:id="rId17"/>
    <p:sldId id="261" r:id="rId18"/>
    <p:sldId id="288" r:id="rId19"/>
    <p:sldId id="279" r:id="rId20"/>
    <p:sldId id="262" r:id="rId21"/>
    <p:sldId id="278" r:id="rId22"/>
    <p:sldId id="263" r:id="rId23"/>
    <p:sldId id="283" r:id="rId24"/>
    <p:sldId id="284" r:id="rId25"/>
    <p:sldId id="274" r:id="rId26"/>
    <p:sldId id="285" r:id="rId27"/>
    <p:sldId id="286" r:id="rId28"/>
    <p:sldId id="275" r:id="rId29"/>
    <p:sldId id="276" r:id="rId30"/>
    <p:sldId id="287" r:id="rId31"/>
    <p:sldId id="264" r:id="rId32"/>
    <p:sldId id="282" r:id="rId33"/>
    <p:sldId id="265"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8833" autoAdjust="0"/>
  </p:normalViewPr>
  <p:slideViewPr>
    <p:cSldViewPr>
      <p:cViewPr varScale="1">
        <p:scale>
          <a:sx n="57" d="100"/>
          <a:sy n="57" d="100"/>
        </p:scale>
        <p:origin x="-8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246C192-AFCF-480D-9DCC-072E0E99A1BD}" type="datetimeFigureOut">
              <a:rPr lang="en-GB"/>
              <a:pPr>
                <a:defRPr/>
              </a:pPr>
              <a:t>08/10/2011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E3C24FD-D115-46AB-A9E6-47DFCE1BD68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E3C24FD-D115-46AB-A9E6-47DFCE1BD689}"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Not long term – setting out how annual expenditure will be apportioned. This allows plans to be made about what ELSE you can do – this is what makes it interesting. It only relates to what will be spent in each year. Generally you will plan to make a small surplus, regardless of what money is in the bank and carried forward. This is different to public bodies, such as schools, which are expected to spend money as they receive it.</a:t>
            </a:r>
          </a:p>
          <a:p>
            <a:pPr>
              <a:spcBef>
                <a:spcPct val="0"/>
              </a:spcBef>
            </a:pPr>
            <a:r>
              <a:rPr lang="en-GB" dirty="0" smtClean="0"/>
              <a:t>Income/expenditure control is how you keep track of what is being spent as you go through the year and spot any developing problems.</a:t>
            </a:r>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52D384-682D-435A-8923-7E9AEA6CFCEB}" type="slidenum">
              <a:rPr lang="en-GB"/>
              <a:pPr fontAlgn="base">
                <a:spcBef>
                  <a:spcPct val="0"/>
                </a:spcBef>
                <a:spcAft>
                  <a:spcPct val="0"/>
                </a:spcAft>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E3C24FD-D115-46AB-A9E6-47DFCE1BD689}" type="slidenum">
              <a:rPr lang="en-GB" smtClean="0"/>
              <a:pPr>
                <a:defRPr/>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Sorry – didn’t mean to be condescending, but some people are scared of this.</a:t>
            </a:r>
          </a:p>
          <a:p>
            <a:pPr>
              <a:spcBef>
                <a:spcPct val="0"/>
              </a:spcBef>
            </a:pPr>
            <a:r>
              <a:rPr lang="en-GB" dirty="0" smtClean="0"/>
              <a:t>You set a budget for the year and for most things you will spend 1/12 of that per month on average. If you are spending more than that for no reason, then you need to know why. You might have to spend less elsewhere, or risk making a loss for the year. If you have a large amount of unplanned ‘</a:t>
            </a:r>
            <a:r>
              <a:rPr lang="en-GB" dirty="0" err="1" smtClean="0"/>
              <a:t>miscelaneous</a:t>
            </a:r>
            <a:r>
              <a:rPr lang="en-GB" dirty="0" smtClean="0"/>
              <a:t>’ expenditure, you need to pay attention too.</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0B33B2-759F-4363-80F6-227B33745BFC}" type="slidenum">
              <a:rPr lang="en-GB"/>
              <a:pPr fontAlgn="base">
                <a:spcBef>
                  <a:spcPct val="0"/>
                </a:spcBef>
                <a:spcAft>
                  <a:spcPct val="0"/>
                </a:spcAft>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r>
              <a:rPr lang="en-GB" smtClean="0"/>
              <a:t>Financial risk management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wrap="square" numCol="1" anchor="t" anchorCtr="0" compatLnSpc="1">
            <a:prstTxWarp prst="textNoShape">
              <a:avLst/>
            </a:prstTxWarp>
          </a:bodyPr>
          <a:lstStyle/>
          <a:p>
            <a:r>
              <a:rPr lang="en-GB" smtClean="0"/>
              <a:t>Would incorporate a borrowing strategy for developing / more financially complex organisations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Getting things as cheaply as possible. Well not cheaply necessarily, but good value.</a:t>
            </a:r>
          </a:p>
          <a:p>
            <a:pPr>
              <a:spcBef>
                <a:spcPct val="0"/>
              </a:spcBef>
            </a:pPr>
            <a:r>
              <a:rPr lang="en-GB" dirty="0" smtClean="0"/>
              <a:t>Good financial procedures for large contracts – when to tender and when to promote good relations with contractors.</a:t>
            </a:r>
          </a:p>
          <a:p>
            <a:pPr>
              <a:spcBef>
                <a:spcPct val="0"/>
              </a:spcBef>
            </a:pPr>
            <a:endParaRPr lang="en-GB" dirty="0" smtClean="0"/>
          </a:p>
          <a:p>
            <a:pPr>
              <a:spcBef>
                <a:spcPct val="0"/>
              </a:spcBef>
            </a:pPr>
            <a:r>
              <a:rPr lang="en-GB" dirty="0" smtClean="0"/>
              <a:t>OJEU – advise that Co-ops not public bodies – mainly applies to service contracts, such as with </a:t>
            </a:r>
            <a:r>
              <a:rPr lang="en-GB" dirty="0" err="1" smtClean="0"/>
              <a:t>secondaries</a:t>
            </a:r>
            <a:r>
              <a:rPr lang="en-GB" dirty="0" smtClean="0"/>
              <a:t>, over £40K per year.</a:t>
            </a:r>
          </a:p>
          <a:p>
            <a:pPr>
              <a:spcBef>
                <a:spcPct val="0"/>
              </a:spcBef>
            </a:pPr>
            <a:r>
              <a:rPr lang="en-GB" dirty="0" smtClean="0"/>
              <a:t>The issue is that you must commit to a scoring mechanism and should allow bidders to suggest their own way of achieving your targets. Committees could find themselves having to award the contract to someone they do not want if they qualified to bid and scored the best, or face paying costs.</a:t>
            </a:r>
          </a:p>
          <a:p>
            <a:pPr>
              <a:spcBef>
                <a:spcPct val="0"/>
              </a:spcBef>
            </a:pPr>
            <a:r>
              <a:rPr lang="en-GB" dirty="0" smtClean="0"/>
              <a:t>One company has a list of companies who have bid to provide materials to public sector housing - </a:t>
            </a:r>
            <a:r>
              <a:rPr lang="en-GB" i="1" dirty="0" smtClean="0"/>
              <a:t>www.</a:t>
            </a:r>
            <a:r>
              <a:rPr lang="en-GB" b="1" i="1" dirty="0" smtClean="0"/>
              <a:t>procurementforhousing</a:t>
            </a:r>
            <a:r>
              <a:rPr lang="en-GB" i="1" dirty="0" smtClean="0"/>
              <a:t>.co.uk/</a:t>
            </a:r>
            <a:endParaRPr lang="en-GB" dirty="0"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033A88-2DAC-4139-AF98-9C2CC273D1F5}" type="slidenum">
              <a:rPr lang="en-GB"/>
              <a:pPr fontAlgn="base">
                <a:spcBef>
                  <a:spcPct val="0"/>
                </a:spcBef>
                <a:spcAft>
                  <a:spcPct val="0"/>
                </a:spcAft>
              </a:pPr>
              <a:t>22</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Some things can’t go through any other process. A pint of milk or packet of biscuits</a:t>
            </a:r>
            <a:r>
              <a:rPr lang="en-GB" baseline="0" dirty="0" smtClean="0"/>
              <a:t> for a meeting, batteries for a camera or paper to print the agenda which has to go out – there’s not much point spending time on developing a system to cover this. Not for most people anyway.</a:t>
            </a:r>
          </a:p>
          <a:p>
            <a:r>
              <a:rPr lang="en-GB" baseline="0" dirty="0" smtClean="0"/>
              <a:t>Sometimes you just need a particular part or paint or material that is available locally or from a known source and it is not worth the effort of finding an alternative. If this need is going to be repeated, then it may be worth looking at alternatives – stocking up or buying rechargeable batteries in the above example, rather than paying corner-shop prices.</a:t>
            </a:r>
          </a:p>
          <a:p>
            <a:r>
              <a:rPr lang="en-GB" baseline="0" dirty="0" smtClean="0"/>
              <a:t>While you don’t want to spend too much money this way, often it is the only way to keep members involved – if they are going to buy food for an event, get a children’s entertainer, get some tools for gardening on a low budget, toys for a children’s group or any one of a number of things.</a:t>
            </a:r>
          </a:p>
          <a:p>
            <a:r>
              <a:rPr lang="en-GB" baseline="0" dirty="0" smtClean="0"/>
              <a:t>You will occasionally need this system to handle emergency repair situations, but ensuring that there are systems in place to cover these when they happen should be a priority. People WILL flood their flats occasionally and you WILL need access, locksmiths and plumbers occasionally...</a:t>
            </a:r>
            <a:endParaRPr lang="en-GB" dirty="0"/>
          </a:p>
        </p:txBody>
      </p:sp>
      <p:sp>
        <p:nvSpPr>
          <p:cNvPr id="4" name="Slide Number Placeholder 3"/>
          <p:cNvSpPr>
            <a:spLocks noGrp="1"/>
          </p:cNvSpPr>
          <p:nvPr>
            <p:ph type="sldNum" sz="quarter" idx="10"/>
          </p:nvPr>
        </p:nvSpPr>
        <p:spPr/>
        <p:txBody>
          <a:bodyPr/>
          <a:lstStyle/>
          <a:p>
            <a:pPr>
              <a:defRPr/>
            </a:pPr>
            <a:fld id="{F9248478-DA04-40C8-AE90-411554E0A03B}" type="slidenum">
              <a:rPr lang="en-GB" smtClean="0"/>
              <a:pPr>
                <a:defRPr/>
              </a:pPr>
              <a:t>24</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This slide has to be here to fill in the gap, but it feels obvious to say. There are many easy sources of office supplies that are much cheaper than the High Street. Online suppliers, wholesalers such as Macro or catalogues such as Viking are all great sources, but overly rigid protocols could mean that you cannot use them. Putting it another way, being safe with your money costs money – in management time and not being able to take advantage of bargains.</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8C9AD7-6484-4DAA-A248-4A40D4C1F9DC}" type="slidenum">
              <a:rPr lang="en-GB"/>
              <a:pPr fontAlgn="base">
                <a:spcBef>
                  <a:spcPct val="0"/>
                </a:spcBef>
                <a:spcAft>
                  <a:spcPct val="0"/>
                </a:spcAft>
              </a:pPr>
              <a:t>25</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There are other advantages too. If you are buying consumables</a:t>
            </a:r>
            <a:r>
              <a:rPr lang="en-GB" baseline="0" dirty="0" smtClean="0"/>
              <a:t> from a cash and carry, you may be able to open unused stock. This avoids any accusations of the committee stocking themselves up for Christmas, or to get drunk at meetings. Food may need to go in a freezer for the next BBQ of course, but that’s another matter.</a:t>
            </a:r>
            <a:endParaRPr lang="en-GB" dirty="0"/>
          </a:p>
        </p:txBody>
      </p:sp>
      <p:sp>
        <p:nvSpPr>
          <p:cNvPr id="4" name="Slide Number Placeholder 3"/>
          <p:cNvSpPr>
            <a:spLocks noGrp="1"/>
          </p:cNvSpPr>
          <p:nvPr>
            <p:ph type="sldNum" sz="quarter" idx="10"/>
          </p:nvPr>
        </p:nvSpPr>
        <p:spPr/>
        <p:txBody>
          <a:bodyPr/>
          <a:lstStyle/>
          <a:p>
            <a:pPr>
              <a:defRPr/>
            </a:pPr>
            <a:fld id="{F9248478-DA04-40C8-AE90-411554E0A03B}" type="slidenum">
              <a:rPr lang="en-GB" smtClean="0"/>
              <a:pPr>
                <a:defRPr/>
              </a:pPr>
              <a:t>26</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Good relations go both ways – they expect to be paid on time when work is completed, you expect good quality</a:t>
            </a:r>
            <a:r>
              <a:rPr lang="en-GB" baseline="0" dirty="0" smtClean="0"/>
              <a:t> work and for them to come out in the middle of the night at the drop of a hat and to be polite to your members.... ‘I can do that’ sounds great when you’re in need, but you have to know what people are qualified to do.</a:t>
            </a:r>
            <a:endParaRPr lang="en-GB" dirty="0"/>
          </a:p>
        </p:txBody>
      </p:sp>
      <p:sp>
        <p:nvSpPr>
          <p:cNvPr id="4" name="Slide Number Placeholder 3"/>
          <p:cNvSpPr>
            <a:spLocks noGrp="1"/>
          </p:cNvSpPr>
          <p:nvPr>
            <p:ph type="sldNum" sz="quarter" idx="10"/>
          </p:nvPr>
        </p:nvSpPr>
        <p:spPr/>
        <p:txBody>
          <a:bodyPr/>
          <a:lstStyle/>
          <a:p>
            <a:pPr>
              <a:defRPr/>
            </a:pPr>
            <a:fld id="{F9248478-DA04-40C8-AE90-411554E0A03B}" type="slidenum">
              <a:rPr lang="en-GB" smtClean="0"/>
              <a:pPr>
                <a:defRPr/>
              </a:pPr>
              <a:t>27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E3C24FD-D115-46AB-A9E6-47DFCE1BD689}" type="slidenum">
              <a:rPr lang="en-GB" smtClean="0"/>
              <a:pPr>
                <a:defRPr/>
              </a:pPr>
              <a:t>3</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Approved list – assurance that contractors meet your requirements.</a:t>
            </a: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BA7E8A-B0AE-468B-B71C-5F2F8854DFA6}" type="slidenum">
              <a:rPr lang="en-GB"/>
              <a:pPr fontAlgn="base">
                <a:spcBef>
                  <a:spcPct val="0"/>
                </a:spcBef>
                <a:spcAft>
                  <a:spcPct val="0"/>
                </a:spcAft>
              </a:pPr>
              <a:t>28</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Need to cover a few things:</a:t>
            </a:r>
          </a:p>
          <a:p>
            <a:pPr>
              <a:spcBef>
                <a:spcPct val="0"/>
              </a:spcBef>
            </a:pPr>
            <a:r>
              <a:rPr lang="en-GB" dirty="0" smtClean="0"/>
              <a:t>Annual report and ‘offer’. What should be reported on between times.</a:t>
            </a:r>
          </a:p>
          <a:p>
            <a:pPr>
              <a:spcBef>
                <a:spcPct val="0"/>
              </a:spcBef>
            </a:pPr>
            <a:r>
              <a:rPr lang="en-GB" dirty="0" smtClean="0"/>
              <a:t>Information to regulators and/or ‘partners’ – monitoring and statistical returns.</a:t>
            </a:r>
          </a:p>
          <a:p>
            <a:pPr>
              <a:spcBef>
                <a:spcPct val="0"/>
              </a:spcBef>
            </a:pPr>
            <a:r>
              <a:rPr lang="en-GB" dirty="0" smtClean="0"/>
              <a:t>Monthly (?) reports to committee.</a:t>
            </a:r>
          </a:p>
          <a:p>
            <a:pPr>
              <a:spcBef>
                <a:spcPct val="0"/>
              </a:spcBef>
            </a:pPr>
            <a:r>
              <a:rPr lang="en-GB" dirty="0" smtClean="0"/>
              <a:t>Involving membership in budget setting.</a:t>
            </a:r>
          </a:p>
          <a:p>
            <a:pPr>
              <a:spcBef>
                <a:spcPct val="0"/>
              </a:spcBef>
            </a:pPr>
            <a:endParaRPr lang="en-GB" dirty="0" smtClean="0"/>
          </a:p>
          <a:p>
            <a:pPr>
              <a:spcBef>
                <a:spcPct val="0"/>
              </a:spcBef>
            </a:pPr>
            <a:r>
              <a:rPr lang="en-GB" dirty="0" smtClean="0"/>
              <a:t>How deep to go on governance</a:t>
            </a:r>
          </a:p>
          <a:p>
            <a:pPr>
              <a:spcBef>
                <a:spcPct val="0"/>
              </a:spcBef>
            </a:pPr>
            <a:r>
              <a:rPr lang="en-GB" dirty="0" smtClean="0"/>
              <a:t>Maintaining records of meetings, how wide to circulate minutes, what to put in newsletters</a:t>
            </a:r>
          </a:p>
          <a:p>
            <a:pPr>
              <a:spcBef>
                <a:spcPct val="0"/>
              </a:spcBef>
            </a:pPr>
            <a:r>
              <a:rPr lang="en-GB" dirty="0" smtClean="0"/>
              <a:t>Involving membership in major decisions.</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DA8B12-C0E4-47F3-B885-B7A04EB73D79}" type="slidenum">
              <a:rPr lang="en-GB"/>
              <a:pPr fontAlgn="base">
                <a:spcBef>
                  <a:spcPct val="0"/>
                </a:spcBef>
                <a:spcAft>
                  <a:spcPct val="0"/>
                </a:spcAft>
              </a:pPr>
              <a:t>31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E3C24FD-D115-46AB-A9E6-47DFCE1BD689}" type="slidenum">
              <a:rPr lang="en-GB" smtClean="0"/>
              <a:pPr>
                <a:defRPr/>
              </a:pPr>
              <a:t>33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E3C24FD-D115-46AB-A9E6-47DFCE1BD689}"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TMOs are very different to other types of Co-op when it comes to raising money. Practically their only source of finance is through the terms of the management agreement. They cannot usually change rents or service charges and rarely provide services to other organisations.</a:t>
            </a:r>
          </a:p>
          <a:p>
            <a:pPr>
              <a:spcBef>
                <a:spcPct val="0"/>
              </a:spcBef>
            </a:pPr>
            <a:r>
              <a:rPr lang="en-GB" dirty="0" smtClean="0"/>
              <a:t>With local authorities there is a legal basis for the calculation which should mean that they are enough to pay for services, but for Co-ops managing housing association/registered provider housing, it is a matter of negotiation. In either case, disagreements are common over time, which can sour relations with unfortunate outcomes.</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C3BF90-B2DF-4837-A3BB-20DBA20ED0A1}" type="slidenum">
              <a:rPr lang="en-GB"/>
              <a:pPr fontAlgn="base">
                <a:spcBef>
                  <a:spcPct val="0"/>
                </a:spcBef>
                <a:spcAft>
                  <a:spcPct val="0"/>
                </a:spcAft>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Although the rules are meant to provide a rigorous way of reliably calculating allowances, there are always many areas which need to be agreed locally. Office space will usually be included rent free and council tax rebates need to be negotiated. There may or may not be access to various council resources and facilities, if the TMO knows about them. Some functions are not covered by the HRA and are not covered by the statutory guidance.</a:t>
            </a:r>
          </a:p>
          <a:p>
            <a:pPr>
              <a:spcBef>
                <a:spcPct val="0"/>
              </a:spcBef>
            </a:pPr>
            <a:r>
              <a:rPr lang="en-GB" dirty="0" smtClean="0"/>
              <a:t>Accurate council figures are a nightmare to get hold of and they are reported differently in various places, sometimes dramatically so. There is a standing joke that the DCLG has only two people who fully understand HRA finances and they are not allowed to travel in the same vehicle. This does not help.</a:t>
            </a:r>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FFFB98A-D441-40BA-8F05-1ABEE657AF38}" type="slidenum">
              <a:rPr lang="en-GB"/>
              <a:pPr fontAlgn="base">
                <a:spcBef>
                  <a:spcPct val="0"/>
                </a:spcBef>
                <a:spcAft>
                  <a:spcPct val="0"/>
                </a:spcAft>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There are often large areas of council expenditure which are not easily accounted for. This sounds incredible in the twenty first century with all the computer systems which we have, but staff doing ‘admin’ can’t easily have their time allocated and some works can be combined. For political reasons when the accounts are collated decisions will be taken about how costs are apportioned.</a:t>
            </a: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9B3EA0-2B31-428E-8249-03953E526B1A}" type="slidenum">
              <a:rPr lang="en-GB"/>
              <a:pPr fontAlgn="base">
                <a:spcBef>
                  <a:spcPct val="0"/>
                </a:spcBef>
                <a:spcAft>
                  <a:spcPct val="0"/>
                </a:spcAft>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Across the country, HRA expenditure on repairs and management has remained in line with rents (ratio about 2:3), so if your rents have massively outstripped your allowances, something might well be wrong. Likewise, if you keep track of council expenses and the number of properties, you can work out unit costs and see how they change over time. This SHOULD roughly mirror the allowances...</a:t>
            </a:r>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01F482-F683-4E5E-A343-C25F42E307A9}" type="slidenum">
              <a:rPr lang="en-GB"/>
              <a:pPr fontAlgn="base">
                <a:spcBef>
                  <a:spcPct val="0"/>
                </a:spcBef>
                <a:spcAft>
                  <a:spcPct val="0"/>
                </a:spcAft>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E3C24FD-D115-46AB-A9E6-47DFCE1BD689}" type="slidenum">
              <a:rPr lang="en-GB" smtClean="0"/>
              <a:pPr>
                <a:defRPr/>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E3C24FD-D115-46AB-A9E6-47DFCE1BD689}" type="slidenum">
              <a:rPr lang="en-GB" smtClean="0"/>
              <a:pPr>
                <a:defRPr/>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F3C7332-FA90-4FED-A834-9D6914C45BB4}" type="datetimeFigureOut">
              <a:rPr lang="en-GB"/>
              <a:pPr>
                <a:defRPr/>
              </a:pPr>
              <a:t>08/10/2011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CC2062B-9F3A-4B65-A1F0-2B8AA2BF114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6B4AE23-C979-473F-BD18-7AF40A450385}" type="datetimeFigureOut">
              <a:rPr lang="en-GB"/>
              <a:pPr>
                <a:defRPr/>
              </a:pPr>
              <a:t>08/10/2011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42ACD25-6069-4577-B464-91E33F2893A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B0315B5-4BE6-4DCA-9B4B-EFD92C37248A}" type="datetimeFigureOut">
              <a:rPr lang="en-GB"/>
              <a:pPr>
                <a:defRPr/>
              </a:pPr>
              <a:t>08/10/2011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D0D10D9-8F3D-491C-8D6A-280EA094834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5D4E1E4-18BF-4503-B4B5-C2430278CC17}" type="datetimeFigureOut">
              <a:rPr lang="en-GB"/>
              <a:pPr>
                <a:defRPr/>
              </a:pPr>
              <a:t>08/10/2011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EA4D8C8-7351-4966-8E95-3CFE795BDC0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2AC104C-DEE4-493A-B209-6C19F85EB93A}" type="datetimeFigureOut">
              <a:rPr lang="en-GB"/>
              <a:pPr>
                <a:defRPr/>
              </a:pPr>
              <a:t>08/10/2011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7BFA4B7-AB76-4E01-BCF2-8F1FB3954FD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2FC72E3-8C38-403F-9C85-DD9A55AB34A1}" type="datetimeFigureOut">
              <a:rPr lang="en-GB"/>
              <a:pPr>
                <a:defRPr/>
              </a:pPr>
              <a:t>08/10/2011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E4D9C20-2D6F-4BDF-A763-8A8CE5525C9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130CF26-DEE1-4D15-AB7F-0A88CA6CD408}" type="datetimeFigureOut">
              <a:rPr lang="en-GB"/>
              <a:pPr>
                <a:defRPr/>
              </a:pPr>
              <a:t>08/10/2011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A5D4767-213A-4041-8C0C-E37F5D5BBFD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B5CD7E4-B3DC-45A9-90BA-849AE9ABFBAA}" type="datetimeFigureOut">
              <a:rPr lang="en-GB"/>
              <a:pPr>
                <a:defRPr/>
              </a:pPr>
              <a:t>08/10/2011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F04F9FC-DBBA-4F9A-B855-AA46EBB07B5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E478F9-2A91-4E83-96D2-D4D425F2C419}" type="datetimeFigureOut">
              <a:rPr lang="en-GB"/>
              <a:pPr>
                <a:defRPr/>
              </a:pPr>
              <a:t>08/10/2011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41A23E8-4216-467E-A67C-454D8C03CE96}"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A5679C-7A08-4061-B522-292E293E7167}" type="datetimeFigureOut">
              <a:rPr lang="en-GB"/>
              <a:pPr>
                <a:defRPr/>
              </a:pPr>
              <a:t>08/10/2011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961823D-8484-4110-91ED-646F2E3811B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B87BBB-FDC0-4E22-A526-6D78DB6090C4}" type="datetimeFigureOut">
              <a:rPr lang="en-GB"/>
              <a:pPr>
                <a:defRPr/>
              </a:pPr>
              <a:t>08/10/2011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4C5E449-4D3B-4448-ADE0-8EC1951B00E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B879162-F1ED-4AB5-ABCC-FB1599305AC9}" type="datetimeFigureOut">
              <a:rPr lang="en-GB"/>
              <a:pPr>
                <a:defRPr/>
              </a:pPr>
              <a:t>08/10/2011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20A7C3B-51A6-48F8-A04E-0287FFEE35C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GB" smtClean="0"/>
              <a:t>Good Financial Management in </a:t>
            </a:r>
            <a:br>
              <a:rPr lang="en-GB" smtClean="0"/>
            </a:br>
            <a:r>
              <a:rPr lang="en-GB" smtClean="0"/>
              <a:t>Housing Co-ops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GB" dirty="0" smtClean="0"/>
              <a:t>John </a:t>
            </a:r>
            <a:r>
              <a:rPr lang="en-GB" dirty="0" err="1" smtClean="0"/>
              <a:t>Holdsworth</a:t>
            </a:r>
            <a:endParaRPr lang="en-GB" dirty="0" smtClean="0"/>
          </a:p>
          <a:p>
            <a:pPr fontAlgn="auto">
              <a:spcAft>
                <a:spcPts val="0"/>
              </a:spcAft>
              <a:buFont typeface="Arial" pitchFamily="34" charset="0"/>
              <a:buNone/>
              <a:defRPr/>
            </a:pPr>
            <a:r>
              <a:rPr lang="en-GB" dirty="0" smtClean="0"/>
              <a:t>Greg Robbins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Good Relations</a:t>
            </a:r>
          </a:p>
        </p:txBody>
      </p:sp>
      <p:sp>
        <p:nvSpPr>
          <p:cNvPr id="9219" name="Content Placeholder 2"/>
          <p:cNvSpPr>
            <a:spLocks noGrp="1"/>
          </p:cNvSpPr>
          <p:nvPr>
            <p:ph idx="1"/>
          </p:nvPr>
        </p:nvSpPr>
        <p:spPr/>
        <p:txBody>
          <a:bodyPr/>
          <a:lstStyle/>
          <a:p>
            <a:r>
              <a:rPr lang="en-GB" smtClean="0"/>
              <a:t>Sometimes unfortunately, it is imperative that a TMO maintains good relations with the LA.</a:t>
            </a:r>
          </a:p>
          <a:p>
            <a:r>
              <a:rPr lang="en-GB" smtClean="0"/>
              <a:t>This restricts the range of options available to remedy problems.</a:t>
            </a:r>
          </a:p>
          <a:p>
            <a:r>
              <a:rPr lang="en-GB" smtClean="0"/>
              <a:t>Being able to liaise with other TMOs to show what is good practice and reasonable reassures LA officers.</a:t>
            </a:r>
          </a:p>
          <a:p>
            <a:r>
              <a:rPr lang="en-GB" smtClean="0"/>
              <a:t>This is just as important for Co-ops in HA/RPs.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Annual Budgets</a:t>
            </a:r>
          </a:p>
        </p:txBody>
      </p:sp>
      <p:sp>
        <p:nvSpPr>
          <p:cNvPr id="10243" name="Content Placeholder 2"/>
          <p:cNvSpPr>
            <a:spLocks noGrp="1"/>
          </p:cNvSpPr>
          <p:nvPr>
            <p:ph idx="1"/>
          </p:nvPr>
        </p:nvSpPr>
        <p:spPr/>
        <p:txBody>
          <a:bodyPr/>
          <a:lstStyle/>
          <a:p>
            <a:r>
              <a:rPr lang="en-GB" smtClean="0"/>
              <a:t>Greg –Understanding key information – the difference between the budget, income/expenditure and the accounts.</a:t>
            </a:r>
          </a:p>
          <a:p>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p:txBody>
          <a:bodyPr/>
          <a:lstStyle/>
          <a:p>
            <a:r>
              <a:rPr lang="en-GB" smtClean="0"/>
              <a:t>How do you make it fun ?</a:t>
            </a:r>
          </a:p>
        </p:txBody>
      </p:sp>
      <p:sp>
        <p:nvSpPr>
          <p:cNvPr id="11267" name="Content Placeholder 2"/>
          <p:cNvSpPr>
            <a:spLocks noGrp="1"/>
          </p:cNvSpPr>
          <p:nvPr>
            <p:ph sz="half" idx="1"/>
          </p:nvPr>
        </p:nvSpPr>
        <p:spPr/>
        <p:txBody>
          <a:bodyPr/>
          <a:lstStyle/>
          <a:p>
            <a:r>
              <a:rPr lang="en-GB" smtClean="0"/>
              <a:t>The budget start with income for the year.</a:t>
            </a:r>
          </a:p>
          <a:p>
            <a:r>
              <a:rPr lang="en-GB" smtClean="0"/>
              <a:t>Then you need to take away what you have to spend.</a:t>
            </a:r>
          </a:p>
          <a:p>
            <a:r>
              <a:rPr lang="en-GB" smtClean="0"/>
              <a:t>What’s left is there to be saved or to be spent on your community.</a:t>
            </a:r>
          </a:p>
          <a:p>
            <a:r>
              <a:rPr lang="en-GB" smtClean="0"/>
              <a:t>That’s the fun part.</a:t>
            </a:r>
          </a:p>
        </p:txBody>
      </p:sp>
      <p:pic>
        <p:nvPicPr>
          <p:cNvPr id="11268" name="Picture 3"/>
          <p:cNvPicPr>
            <a:picLocks noGrp="1" noChangeAspect="1" noChangeArrowheads="1"/>
          </p:cNvPicPr>
          <p:nvPr>
            <p:ph sz="half" idx="2"/>
          </p:nvPr>
        </p:nvPicPr>
        <p:blipFill>
          <a:blip r:embed="rId3" cstate="print"/>
          <a:srcRect/>
          <a:stretch>
            <a:fillRect/>
          </a:stretch>
        </p:blipFill>
        <p:spPr>
          <a:xfrm>
            <a:off x="4884738" y="1600200"/>
            <a:ext cx="3565525" cy="4525963"/>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850900"/>
          </a:xfrm>
        </p:spPr>
        <p:txBody>
          <a:bodyPr/>
          <a:lstStyle/>
          <a:p>
            <a:r>
              <a:rPr lang="en-GB" smtClean="0"/>
              <a:t>DON’T PANIC !</a:t>
            </a:r>
          </a:p>
        </p:txBody>
      </p:sp>
      <p:sp>
        <p:nvSpPr>
          <p:cNvPr id="12291" name="Content Placeholder 2"/>
          <p:cNvSpPr>
            <a:spLocks noGrp="1"/>
          </p:cNvSpPr>
          <p:nvPr>
            <p:ph sz="half" idx="1"/>
          </p:nvPr>
        </p:nvSpPr>
        <p:spPr>
          <a:xfrm>
            <a:off x="457200" y="1341438"/>
            <a:ext cx="3467100" cy="4784725"/>
          </a:xfrm>
        </p:spPr>
        <p:txBody>
          <a:bodyPr/>
          <a:lstStyle/>
          <a:p>
            <a:r>
              <a:rPr lang="en-GB" smtClean="0"/>
              <a:t>All this is, is a way of comparing how much you have spent with how far through the year you are.</a:t>
            </a:r>
          </a:p>
          <a:p>
            <a:r>
              <a:rPr lang="en-GB" smtClean="0"/>
              <a:t>Looking at the ‘Variance’ tells you if there is a problem.</a:t>
            </a:r>
          </a:p>
        </p:txBody>
      </p:sp>
      <p:pic>
        <p:nvPicPr>
          <p:cNvPr id="12292" name="Picture 2"/>
          <p:cNvPicPr>
            <a:picLocks noGrp="1" noChangeAspect="1" noChangeArrowheads="1"/>
          </p:cNvPicPr>
          <p:nvPr>
            <p:ph sz="half" idx="2"/>
          </p:nvPr>
        </p:nvPicPr>
        <p:blipFill>
          <a:blip r:embed="rId3" cstate="print"/>
          <a:srcRect/>
          <a:stretch>
            <a:fillRect/>
          </a:stretch>
        </p:blipFill>
        <p:spPr>
          <a:xfrm>
            <a:off x="4067175" y="1268413"/>
            <a:ext cx="4619625" cy="4991100"/>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Some jargon</a:t>
            </a:r>
          </a:p>
        </p:txBody>
      </p:sp>
      <p:sp>
        <p:nvSpPr>
          <p:cNvPr id="13315" name="Content Placeholder 2"/>
          <p:cNvSpPr>
            <a:spLocks noGrp="1"/>
          </p:cNvSpPr>
          <p:nvPr>
            <p:ph sz="half" idx="1"/>
          </p:nvPr>
        </p:nvSpPr>
        <p:spPr/>
        <p:txBody>
          <a:bodyPr/>
          <a:lstStyle/>
          <a:p>
            <a:r>
              <a:rPr lang="en-GB" smtClean="0"/>
              <a:t>Viring – taking money from one budget to spend in another.</a:t>
            </a:r>
          </a:p>
        </p:txBody>
      </p:sp>
      <p:sp>
        <p:nvSpPr>
          <p:cNvPr id="13316" name="Content Placeholder 3"/>
          <p:cNvSpPr>
            <a:spLocks noGrp="1"/>
          </p:cNvSpPr>
          <p:nvPr>
            <p:ph sz="half" idx="2"/>
          </p:nvPr>
        </p:nvSpPr>
        <p:spPr/>
        <p:txBody>
          <a:bodyPr/>
          <a:lstStyle/>
          <a:p>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Longer Term Financial Planning</a:t>
            </a:r>
          </a:p>
        </p:txBody>
      </p:sp>
      <p:sp>
        <p:nvSpPr>
          <p:cNvPr id="14339" name="Content Placeholder 2"/>
          <p:cNvSpPr>
            <a:spLocks noGrp="1"/>
          </p:cNvSpPr>
          <p:nvPr>
            <p:ph idx="1"/>
          </p:nvPr>
        </p:nvSpPr>
        <p:spPr/>
        <p:txBody>
          <a:bodyPr/>
          <a:lstStyle/>
          <a:p>
            <a:r>
              <a:rPr lang="en-GB" sz="2400" smtClean="0"/>
              <a:t>Longer term financial projections are need to support a Co-op’s strategy and plans. Regulatory expectation </a:t>
            </a:r>
          </a:p>
          <a:p>
            <a:r>
              <a:rPr lang="en-GB" sz="2400" smtClean="0"/>
              <a:t>Comprises income and expenditure accounts, cash flows and balance sheets with commentary for up to 30 years</a:t>
            </a:r>
          </a:p>
          <a:p>
            <a:r>
              <a:rPr lang="en-GB" sz="2400" smtClean="0"/>
              <a:t>Links to rent setting, treasury and asset management</a:t>
            </a:r>
          </a:p>
          <a:p>
            <a:r>
              <a:rPr lang="en-GB" sz="2400" smtClean="0"/>
              <a:t>Allows Co-op to make sensible decisions about the future</a:t>
            </a:r>
          </a:p>
          <a:p>
            <a:r>
              <a:rPr lang="en-GB" sz="2400" smtClean="0"/>
              <a:t>Encourages longer term thinking</a:t>
            </a:r>
          </a:p>
          <a:p>
            <a:r>
              <a:rPr lang="en-GB" sz="2400" smtClean="0"/>
              <a:t>Can do “what if” impact of changes to key factors</a:t>
            </a:r>
          </a:p>
          <a:p>
            <a:r>
              <a:rPr lang="en-GB" sz="2400" smtClean="0"/>
              <a:t>With grant funding for repairs much reduced Co-ops need to be happy they can repay the mortgage and maintain their properties into the medium term from rent receipts  </a:t>
            </a:r>
          </a:p>
          <a:p>
            <a:endParaRPr lang="en-GB" sz="2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en-GB" smtClean="0"/>
              <a:t>Longer term financial planning</a:t>
            </a:r>
          </a:p>
        </p:txBody>
      </p:sp>
      <p:sp>
        <p:nvSpPr>
          <p:cNvPr id="52227" name="Rectangle 3"/>
          <p:cNvSpPr>
            <a:spLocks noGrp="1"/>
          </p:cNvSpPr>
          <p:nvPr>
            <p:ph type="body" idx="1"/>
          </p:nvPr>
        </p:nvSpPr>
        <p:spPr/>
        <p:txBody>
          <a:bodyPr/>
          <a:lstStyle/>
          <a:p>
            <a:r>
              <a:rPr lang="en-GB" sz="2000" smtClean="0"/>
              <a:t>Short life Co-ops</a:t>
            </a:r>
          </a:p>
          <a:p>
            <a:pPr>
              <a:buFont typeface="Arial" charset="0"/>
              <a:buNone/>
            </a:pPr>
            <a:r>
              <a:rPr lang="en-GB" sz="2000" smtClean="0"/>
              <a:t>     Will depend on the terms of the lease or other       </a:t>
            </a:r>
          </a:p>
          <a:p>
            <a:pPr>
              <a:buFont typeface="Arial" charset="0"/>
              <a:buNone/>
            </a:pPr>
            <a:r>
              <a:rPr lang="en-GB" sz="2000" smtClean="0"/>
              <a:t>     agreement, particularly repairs. Can be issues at the end of      </a:t>
            </a:r>
          </a:p>
          <a:p>
            <a:pPr>
              <a:buFont typeface="Arial" charset="0"/>
              <a:buNone/>
            </a:pPr>
            <a:r>
              <a:rPr lang="en-GB" sz="2000" smtClean="0"/>
              <a:t>     leases</a:t>
            </a:r>
          </a:p>
          <a:p>
            <a:pPr>
              <a:buFont typeface="Arial" charset="0"/>
              <a:buNone/>
            </a:pPr>
            <a:r>
              <a:rPr lang="en-GB" sz="2000" smtClean="0"/>
              <a:t> *  TMO’s</a:t>
            </a:r>
          </a:p>
          <a:p>
            <a:pPr>
              <a:buFont typeface="Arial" charset="0"/>
              <a:buNone/>
            </a:pPr>
            <a:r>
              <a:rPr lang="en-GB" sz="2000" smtClean="0"/>
              <a:t>     Typically this will involve ensuring the organisations viability into the medium term</a:t>
            </a:r>
          </a:p>
          <a:p>
            <a:pPr>
              <a:buFont typeface="Arial" charset="0"/>
              <a:buNone/>
            </a:pPr>
            <a:r>
              <a:rPr lang="en-GB" sz="2000" smtClean="0"/>
              <a:t>     This will be based on balancing restrictions on allowances against the resources needed to run the organisation effectively</a:t>
            </a:r>
          </a:p>
          <a:p>
            <a:pPr>
              <a:buFont typeface="Arial" charset="0"/>
              <a:buNone/>
            </a:pPr>
            <a:r>
              <a:rPr lang="en-GB" sz="2000" smtClean="0"/>
              <a:t>     A well put together plan, supported by financial projections will assist negotiations with local authorities and others</a:t>
            </a:r>
          </a:p>
          <a:p>
            <a:pPr>
              <a:buFont typeface="Arial" charset="0"/>
              <a:buNone/>
            </a:pPr>
            <a:endParaRPr lang="en-GB" sz="2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Asset Management</a:t>
            </a:r>
          </a:p>
        </p:txBody>
      </p:sp>
      <p:sp>
        <p:nvSpPr>
          <p:cNvPr id="15363" name="Content Placeholder 2"/>
          <p:cNvSpPr>
            <a:spLocks noGrp="1"/>
          </p:cNvSpPr>
          <p:nvPr>
            <p:ph idx="1"/>
          </p:nvPr>
        </p:nvSpPr>
        <p:spPr/>
        <p:txBody>
          <a:bodyPr/>
          <a:lstStyle/>
          <a:p>
            <a:r>
              <a:rPr lang="en-GB" sz="2400" smtClean="0"/>
              <a:t>For most Co-ops this will deal with planned maintenance to their properties into the medium term</a:t>
            </a:r>
          </a:p>
          <a:p>
            <a:r>
              <a:rPr lang="en-GB" sz="2400" smtClean="0"/>
              <a:t>Updated regularly (annually)</a:t>
            </a:r>
          </a:p>
          <a:p>
            <a:r>
              <a:rPr lang="en-GB" sz="2400" smtClean="0"/>
              <a:t>Linked to long term financial projections</a:t>
            </a:r>
          </a:p>
          <a:p>
            <a:r>
              <a:rPr lang="en-GB" sz="2400" smtClean="0"/>
              <a:t>Detailed for the first 3-5 years</a:t>
            </a:r>
          </a:p>
          <a:p>
            <a:r>
              <a:rPr lang="en-GB" sz="2400" smtClean="0"/>
              <a:t>Priorities should be fair and transparent</a:t>
            </a:r>
          </a:p>
          <a:p>
            <a:r>
              <a:rPr lang="en-GB" sz="2400" smtClean="0"/>
              <a:t>Objective to keep properties in reasonable condition and complying with Decent Homes standards</a:t>
            </a:r>
          </a:p>
          <a:p>
            <a:r>
              <a:rPr lang="en-GB" sz="2400" smtClean="0"/>
              <a:t>Reduces ad-hoc decision making on maintenance priorities</a:t>
            </a:r>
          </a:p>
          <a:p>
            <a:r>
              <a:rPr lang="en-GB" sz="2400" smtClean="0"/>
              <a:t>Should reduce reactive repairs once operating and improve value for money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en-GB" smtClean="0"/>
              <a:t>Longer term financial planning</a:t>
            </a:r>
          </a:p>
        </p:txBody>
      </p:sp>
      <p:sp>
        <p:nvSpPr>
          <p:cNvPr id="52227" name="Rectangle 3"/>
          <p:cNvSpPr>
            <a:spLocks noGrp="1"/>
          </p:cNvSpPr>
          <p:nvPr>
            <p:ph type="body" idx="1"/>
          </p:nvPr>
        </p:nvSpPr>
        <p:spPr/>
        <p:txBody>
          <a:bodyPr/>
          <a:lstStyle/>
          <a:p>
            <a:r>
              <a:rPr lang="en-GB" sz="2000" smtClean="0"/>
              <a:t>Short life Co-ops</a:t>
            </a:r>
          </a:p>
          <a:p>
            <a:pPr>
              <a:buFont typeface="Arial" charset="0"/>
              <a:buNone/>
            </a:pPr>
            <a:r>
              <a:rPr lang="en-GB" sz="2000" smtClean="0"/>
              <a:t>     Will depend on the terms of the lease or other       </a:t>
            </a:r>
          </a:p>
          <a:p>
            <a:pPr>
              <a:buFont typeface="Arial" charset="0"/>
              <a:buNone/>
            </a:pPr>
            <a:r>
              <a:rPr lang="en-GB" sz="2000" smtClean="0"/>
              <a:t>     agreement, particularly repairs. Can be issues at the end of      </a:t>
            </a:r>
          </a:p>
          <a:p>
            <a:pPr>
              <a:buFont typeface="Arial" charset="0"/>
              <a:buNone/>
            </a:pPr>
            <a:r>
              <a:rPr lang="en-GB" sz="2000" smtClean="0"/>
              <a:t>     leases</a:t>
            </a:r>
          </a:p>
          <a:p>
            <a:pPr>
              <a:buFont typeface="Arial" charset="0"/>
              <a:buNone/>
            </a:pPr>
            <a:r>
              <a:rPr lang="en-GB" sz="2000" smtClean="0"/>
              <a:t> *  TMO’s</a:t>
            </a:r>
          </a:p>
          <a:p>
            <a:pPr>
              <a:buFont typeface="Arial" charset="0"/>
              <a:buNone/>
            </a:pPr>
            <a:r>
              <a:rPr lang="en-GB" sz="2000" smtClean="0"/>
              <a:t>     Typically this will involve ensuring the organisations viability into the medium term</a:t>
            </a:r>
          </a:p>
          <a:p>
            <a:pPr>
              <a:buFont typeface="Arial" charset="0"/>
              <a:buNone/>
            </a:pPr>
            <a:r>
              <a:rPr lang="en-GB" sz="2000" smtClean="0"/>
              <a:t>     This will be based on balancing restrictions on allowances against the resources needed to run the organisation effectively</a:t>
            </a:r>
          </a:p>
          <a:p>
            <a:pPr>
              <a:buFont typeface="Arial" charset="0"/>
              <a:buNone/>
            </a:pPr>
            <a:r>
              <a:rPr lang="en-GB" sz="2000" smtClean="0"/>
              <a:t>     A well put together plan, supported by financial projections will assist negotiations with local authorities and others</a:t>
            </a:r>
          </a:p>
          <a:p>
            <a:pPr>
              <a:buFont typeface="Arial" charset="0"/>
              <a:buNone/>
            </a:pPr>
            <a:endParaRPr lang="en-GB" sz="20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GB" smtClean="0"/>
              <a:t>Asset Management</a:t>
            </a:r>
          </a:p>
        </p:txBody>
      </p:sp>
      <p:sp>
        <p:nvSpPr>
          <p:cNvPr id="50179" name="Rectangle 3"/>
          <p:cNvSpPr>
            <a:spLocks noGrp="1"/>
          </p:cNvSpPr>
          <p:nvPr>
            <p:ph type="body" idx="1"/>
          </p:nvPr>
        </p:nvSpPr>
        <p:spPr>
          <a:xfrm>
            <a:off x="468313" y="1484313"/>
            <a:ext cx="8229600" cy="4525962"/>
          </a:xfrm>
        </p:spPr>
        <p:txBody>
          <a:bodyPr/>
          <a:lstStyle/>
          <a:p>
            <a:r>
              <a:rPr lang="en-GB" sz="2400" smtClean="0"/>
              <a:t>How to gather information</a:t>
            </a:r>
          </a:p>
          <a:p>
            <a:pPr>
              <a:buFont typeface="Arial" charset="0"/>
              <a:buNone/>
            </a:pPr>
            <a:r>
              <a:rPr lang="en-GB" sz="2400" smtClean="0"/>
              <a:t>  a. historic records</a:t>
            </a:r>
          </a:p>
          <a:p>
            <a:pPr>
              <a:buFont typeface="Arial" charset="0"/>
              <a:buNone/>
            </a:pPr>
            <a:r>
              <a:rPr lang="en-GB" smtClean="0"/>
              <a:t> </a:t>
            </a:r>
            <a:r>
              <a:rPr lang="en-GB" sz="2400" smtClean="0"/>
              <a:t>b. knowledge of properties</a:t>
            </a:r>
          </a:p>
          <a:p>
            <a:pPr>
              <a:buFont typeface="Arial" charset="0"/>
              <a:buNone/>
            </a:pPr>
            <a:r>
              <a:rPr lang="en-GB" sz="2400" smtClean="0"/>
              <a:t>  c. condition survey for specific areas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Headings</a:t>
            </a:r>
            <a:endParaRPr lang="en-GB" dirty="0"/>
          </a:p>
        </p:txBody>
      </p:sp>
      <p:sp>
        <p:nvSpPr>
          <p:cNvPr id="3" name="Content Placeholder 2"/>
          <p:cNvSpPr>
            <a:spLocks noGrp="1"/>
          </p:cNvSpPr>
          <p:nvPr>
            <p:ph idx="1"/>
          </p:nvPr>
        </p:nvSpPr>
        <p:spPr/>
        <p:txBody>
          <a:bodyPr/>
          <a:lstStyle/>
          <a:p>
            <a:r>
              <a:rPr lang="en-GB" dirty="0" smtClean="0"/>
              <a:t>Setting Rent Levels 			(John)</a:t>
            </a:r>
          </a:p>
          <a:p>
            <a:r>
              <a:rPr lang="en-GB" dirty="0" smtClean="0"/>
              <a:t>Management Allowances 	(Greg)</a:t>
            </a:r>
          </a:p>
          <a:p>
            <a:r>
              <a:rPr lang="en-GB" dirty="0" smtClean="0"/>
              <a:t>Annual Budgets/Accounting	(Greg)</a:t>
            </a:r>
          </a:p>
          <a:p>
            <a:r>
              <a:rPr lang="en-GB" dirty="0" smtClean="0"/>
              <a:t>Longer Term financial Planning (John)</a:t>
            </a:r>
          </a:p>
          <a:p>
            <a:r>
              <a:rPr lang="en-GB" dirty="0" smtClean="0"/>
              <a:t>Asset Management			(John)</a:t>
            </a:r>
          </a:p>
          <a:p>
            <a:r>
              <a:rPr lang="en-GB" dirty="0" smtClean="0"/>
              <a:t>Treasury Management		(John)</a:t>
            </a:r>
          </a:p>
          <a:p>
            <a:r>
              <a:rPr lang="en-GB" dirty="0" smtClean="0"/>
              <a:t>Procurement				(Greg)</a:t>
            </a:r>
          </a:p>
          <a:p>
            <a:r>
              <a:rPr lang="en-GB" dirty="0" smtClean="0"/>
              <a:t>Governance &amp; Reporting		</a:t>
            </a:r>
            <a:r>
              <a:rPr lang="en-GB" smtClean="0"/>
              <a:t>(Greg)</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Treasury Management</a:t>
            </a:r>
          </a:p>
        </p:txBody>
      </p:sp>
      <p:sp>
        <p:nvSpPr>
          <p:cNvPr id="16387" name="Content Placeholder 2"/>
          <p:cNvSpPr>
            <a:spLocks noGrp="1"/>
          </p:cNvSpPr>
          <p:nvPr>
            <p:ph idx="1"/>
          </p:nvPr>
        </p:nvSpPr>
        <p:spPr/>
        <p:txBody>
          <a:bodyPr/>
          <a:lstStyle/>
          <a:p>
            <a:r>
              <a:rPr lang="en-GB" sz="2400" smtClean="0"/>
              <a:t>Basic requirements to </a:t>
            </a:r>
          </a:p>
          <a:p>
            <a:pPr>
              <a:buFont typeface="Arial" charset="0"/>
              <a:buNone/>
            </a:pPr>
            <a:r>
              <a:rPr lang="en-GB" sz="2400" smtClean="0"/>
              <a:t>     a. Ensure the Co-op does not run out of money</a:t>
            </a:r>
          </a:p>
          <a:p>
            <a:pPr>
              <a:buFont typeface="Arial" charset="0"/>
              <a:buNone/>
            </a:pPr>
            <a:r>
              <a:rPr lang="en-GB" sz="2400" smtClean="0"/>
              <a:t>     b. Earn a reasonable return on surplus funds</a:t>
            </a:r>
          </a:p>
          <a:p>
            <a:pPr>
              <a:buFont typeface="Arial" charset="0"/>
              <a:buNone/>
            </a:pPr>
            <a:r>
              <a:rPr lang="en-GB" sz="2400" smtClean="0"/>
              <a:t> *  Most Co-op organisations are not developing and do not have extensive loan portfolios so relatively straightforward </a:t>
            </a:r>
          </a:p>
          <a:p>
            <a:pPr>
              <a:buFont typeface="Arial" charset="0"/>
              <a:buNone/>
            </a:pPr>
            <a:r>
              <a:rPr lang="en-GB" sz="2400" smtClean="0"/>
              <a:t>  * Short term cash flow is part of the annual budget</a:t>
            </a:r>
          </a:p>
          <a:p>
            <a:pPr>
              <a:buFont typeface="Arial" charset="0"/>
              <a:buNone/>
            </a:pPr>
            <a:r>
              <a:rPr lang="en-GB" sz="2400" smtClean="0"/>
              <a:t>  * Longer term financial projections incorporate cash flow forecasts   </a:t>
            </a:r>
          </a:p>
          <a:p>
            <a:pPr>
              <a:buFont typeface="Arial" charset="0"/>
              <a:buNone/>
            </a:pPr>
            <a:r>
              <a:rPr lang="en-GB" sz="2400" smtClean="0"/>
              <a:t>   * Main focus on investments is security as opposed to return.</a:t>
            </a:r>
          </a:p>
          <a:p>
            <a:pPr>
              <a:buFont typeface="Arial" charset="0"/>
              <a:buNone/>
            </a:pPr>
            <a:r>
              <a:rPr lang="en-GB" sz="2400" smtClean="0"/>
              <a:t>   * Don’t lose your money, keep with adequately credit rated banks for deposits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en-GB" smtClean="0"/>
              <a:t>Treasury Management</a:t>
            </a:r>
          </a:p>
        </p:txBody>
      </p:sp>
      <p:sp>
        <p:nvSpPr>
          <p:cNvPr id="49155" name="Rectangle 3"/>
          <p:cNvSpPr>
            <a:spLocks noGrp="1"/>
          </p:cNvSpPr>
          <p:nvPr>
            <p:ph type="body" idx="1"/>
          </p:nvPr>
        </p:nvSpPr>
        <p:spPr/>
        <p:txBody>
          <a:bodyPr/>
          <a:lstStyle/>
          <a:p>
            <a:pPr>
              <a:lnSpc>
                <a:spcPct val="90000"/>
              </a:lnSpc>
            </a:pPr>
            <a:r>
              <a:rPr lang="en-GB" sz="2400" smtClean="0"/>
              <a:t>Can delegate to staff/agents within approved criteria</a:t>
            </a:r>
          </a:p>
          <a:p>
            <a:pPr>
              <a:lnSpc>
                <a:spcPct val="90000"/>
              </a:lnSpc>
            </a:pPr>
            <a:r>
              <a:rPr lang="en-GB" sz="2400" smtClean="0"/>
              <a:t>Plans and cash flows should allow sufficient “cushion” for unforeseen contingencies</a:t>
            </a:r>
          </a:p>
          <a:p>
            <a:pPr>
              <a:lnSpc>
                <a:spcPct val="90000"/>
              </a:lnSpc>
            </a:pPr>
            <a:r>
              <a:rPr lang="en-GB" sz="2400" smtClean="0"/>
              <a:t>Match investment term to planned repair and other substantial commitments</a:t>
            </a:r>
          </a:p>
          <a:p>
            <a:pPr>
              <a:lnSpc>
                <a:spcPct val="90000"/>
              </a:lnSpc>
            </a:pPr>
            <a:r>
              <a:rPr lang="en-GB" sz="2400" smtClean="0"/>
              <a:t>Current issues</a:t>
            </a:r>
          </a:p>
          <a:p>
            <a:pPr>
              <a:lnSpc>
                <a:spcPct val="90000"/>
              </a:lnSpc>
              <a:buFont typeface="Arial" charset="0"/>
              <a:buNone/>
            </a:pPr>
            <a:r>
              <a:rPr lang="en-GB" sz="2400" smtClean="0"/>
              <a:t>     a. security of deposits, large bank will not be allowed to go bust</a:t>
            </a:r>
          </a:p>
          <a:p>
            <a:pPr>
              <a:lnSpc>
                <a:spcPct val="90000"/>
              </a:lnSpc>
              <a:buFont typeface="Arial" charset="0"/>
              <a:buNone/>
            </a:pPr>
            <a:r>
              <a:rPr lang="en-GB" sz="2400" smtClean="0"/>
              <a:t>     b. deposit rates unlikely to increase much for at least 18 months</a:t>
            </a:r>
          </a:p>
          <a:p>
            <a:pPr>
              <a:lnSpc>
                <a:spcPct val="90000"/>
              </a:lnSpc>
              <a:buFont typeface="Arial" charset="0"/>
              <a:buNone/>
            </a:pPr>
            <a:r>
              <a:rPr lang="en-GB" sz="2400" smtClean="0"/>
              <a:t>    c. some improvement recently as market tightens, over 1.0% available for 3 months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Procurement</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GB" dirty="0" smtClean="0"/>
              <a:t>The aim is to buy goods and services that meet your needs for the best price, while having safeguards to ensure quality and probity.</a:t>
            </a:r>
          </a:p>
          <a:p>
            <a:pPr fontAlgn="auto">
              <a:spcAft>
                <a:spcPts val="0"/>
              </a:spcAft>
              <a:buFont typeface="Arial" pitchFamily="34" charset="0"/>
              <a:buChar char="•"/>
              <a:defRPr/>
            </a:pPr>
            <a:r>
              <a:rPr lang="en-GB" dirty="0" smtClean="0"/>
              <a:t>For any payments you must have some standing orders. </a:t>
            </a:r>
          </a:p>
          <a:p>
            <a:pPr fontAlgn="auto">
              <a:spcAft>
                <a:spcPts val="0"/>
              </a:spcAft>
              <a:buFont typeface="Arial" pitchFamily="34" charset="0"/>
              <a:buChar char="•"/>
              <a:defRPr/>
            </a:pPr>
            <a:r>
              <a:rPr lang="en-GB" dirty="0" smtClean="0"/>
              <a:t>The controls will increase with the amounts.</a:t>
            </a:r>
          </a:p>
          <a:p>
            <a:pPr fontAlgn="auto">
              <a:spcAft>
                <a:spcPts val="0"/>
              </a:spcAft>
              <a:buFont typeface="Arial" pitchFamily="34" charset="0"/>
              <a:buChar char="•"/>
              <a:defRPr/>
            </a:pPr>
            <a:r>
              <a:rPr lang="en-GB" dirty="0" smtClean="0"/>
              <a:t>Procurement is about choosing the right product.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sz="3200" dirty="0" smtClean="0"/>
              <a:t>Balancing cost, probity, quality and convenience.</a:t>
            </a:r>
            <a:endParaRPr lang="en-GB" sz="3200" dirty="0"/>
          </a:p>
        </p:txBody>
      </p:sp>
      <p:pic>
        <p:nvPicPr>
          <p:cNvPr id="46083" name="Picture 3"/>
          <p:cNvPicPr>
            <a:picLocks noChangeAspect="1" noChangeArrowheads="1"/>
          </p:cNvPicPr>
          <p:nvPr/>
        </p:nvPicPr>
        <p:blipFill>
          <a:blip r:embed="rId2" cstate="print"/>
          <a:srcRect/>
          <a:stretch>
            <a:fillRect/>
          </a:stretch>
        </p:blipFill>
        <p:spPr bwMode="auto">
          <a:xfrm>
            <a:off x="1763688" y="980728"/>
            <a:ext cx="5400600" cy="54082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Short term – quick fix</a:t>
            </a:r>
            <a:endParaRPr lang="en-GB" dirty="0"/>
          </a:p>
        </p:txBody>
      </p:sp>
      <p:sp>
        <p:nvSpPr>
          <p:cNvPr id="3" name="Content Placeholder 2"/>
          <p:cNvSpPr>
            <a:spLocks noGrp="1"/>
          </p:cNvSpPr>
          <p:nvPr>
            <p:ph idx="1"/>
          </p:nvPr>
        </p:nvSpPr>
        <p:spPr/>
        <p:txBody>
          <a:bodyPr/>
          <a:lstStyle/>
          <a:p>
            <a:r>
              <a:rPr lang="en-GB" dirty="0" smtClean="0"/>
              <a:t>Sometimes you just need something quickly, or it’s a one-off.</a:t>
            </a:r>
          </a:p>
          <a:p>
            <a:r>
              <a:rPr lang="en-GB" dirty="0" smtClean="0"/>
              <a:t>You shouldn’t be repeating this very often.</a:t>
            </a:r>
          </a:p>
          <a:p>
            <a:r>
              <a:rPr lang="en-GB" dirty="0" smtClean="0"/>
              <a:t>This should be covered by petty cash or a person reimbursed for payment.</a:t>
            </a:r>
          </a:p>
          <a:p>
            <a:r>
              <a:rPr lang="en-GB" dirty="0" smtClean="0"/>
              <a:t>Sometimes this is the only effective way of encouraging voluntary activity (</a:t>
            </a:r>
            <a:r>
              <a:rPr lang="en-GB" dirty="0" err="1" smtClean="0"/>
              <a:t>ie</a:t>
            </a:r>
            <a:r>
              <a:rPr lang="en-GB" dirty="0" smtClean="0"/>
              <a:t> cooking).</a:t>
            </a:r>
          </a:p>
          <a:p>
            <a:r>
              <a:rPr lang="en-GB" dirty="0" smtClean="0"/>
              <a:t>There need to be maximum amounts.</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mtClean="0"/>
              <a:t>Finding good sources</a:t>
            </a:r>
          </a:p>
        </p:txBody>
      </p:sp>
      <p:sp>
        <p:nvSpPr>
          <p:cNvPr id="18435" name="Content Placeholder 2"/>
          <p:cNvSpPr>
            <a:spLocks noGrp="1"/>
          </p:cNvSpPr>
          <p:nvPr>
            <p:ph idx="1"/>
          </p:nvPr>
        </p:nvSpPr>
        <p:spPr/>
        <p:txBody>
          <a:bodyPr/>
          <a:lstStyle/>
          <a:p>
            <a:r>
              <a:rPr lang="en-GB" smtClean="0"/>
              <a:t>Places to source what is needed – must be convenient.</a:t>
            </a:r>
          </a:p>
          <a:p>
            <a:r>
              <a:rPr lang="en-GB" smtClean="0"/>
              <a:t>Buying in bulk is cheaper if space and finances allow.</a:t>
            </a:r>
          </a:p>
          <a:p>
            <a:r>
              <a:rPr lang="en-GB" smtClean="0"/>
              <a:t>A little forethought means that you avoid being stung on prices.</a:t>
            </a:r>
          </a:p>
          <a:p>
            <a:r>
              <a:rPr lang="en-GB" smtClean="0"/>
              <a:t>You need to balance safeguards in standing orders with effective supply.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Accounts</a:t>
            </a:r>
            <a:endParaRPr lang="en-GB" dirty="0"/>
          </a:p>
        </p:txBody>
      </p:sp>
      <p:sp>
        <p:nvSpPr>
          <p:cNvPr id="3" name="Content Placeholder 2"/>
          <p:cNvSpPr>
            <a:spLocks noGrp="1"/>
          </p:cNvSpPr>
          <p:nvPr>
            <p:ph idx="1"/>
          </p:nvPr>
        </p:nvSpPr>
        <p:spPr/>
        <p:txBody>
          <a:bodyPr/>
          <a:lstStyle/>
          <a:p>
            <a:r>
              <a:rPr lang="en-GB" dirty="0" smtClean="0"/>
              <a:t>All professional suppliers maintain records.</a:t>
            </a:r>
          </a:p>
          <a:p>
            <a:r>
              <a:rPr lang="en-GB" dirty="0" smtClean="0"/>
              <a:t>If you have regular suppliers where you can trade on account, there is a paper trail.</a:t>
            </a:r>
          </a:p>
          <a:p>
            <a:r>
              <a:rPr lang="en-GB" dirty="0" smtClean="0"/>
              <a:t>You need to be sure that you are getting good value, but deliveries can be checked before invoices are paid.</a:t>
            </a:r>
          </a:p>
          <a:p>
            <a:r>
              <a:rPr lang="en-GB" dirty="0" smtClean="0"/>
              <a:t>You can agree your payment terms.</a:t>
            </a:r>
          </a:p>
          <a:p>
            <a:r>
              <a:rPr lang="en-GB" dirty="0" smtClean="0"/>
              <a:t>It also makes getting VAT back easier.</a:t>
            </a:r>
          </a:p>
          <a:p>
            <a:pPr>
              <a:buNone/>
            </a:pP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Contractors</a:t>
            </a:r>
            <a:endParaRPr lang="en-GB" dirty="0"/>
          </a:p>
        </p:txBody>
      </p:sp>
      <p:sp>
        <p:nvSpPr>
          <p:cNvPr id="3" name="Content Placeholder 2"/>
          <p:cNvSpPr>
            <a:spLocks noGrp="1"/>
          </p:cNvSpPr>
          <p:nvPr>
            <p:ph idx="1"/>
          </p:nvPr>
        </p:nvSpPr>
        <p:spPr/>
        <p:txBody>
          <a:bodyPr/>
          <a:lstStyle/>
          <a:p>
            <a:r>
              <a:rPr lang="en-GB" dirty="0" smtClean="0"/>
              <a:t>Good relations with contractors is at the heart of a good co-op repairs service.</a:t>
            </a:r>
          </a:p>
          <a:p>
            <a:r>
              <a:rPr lang="en-GB" dirty="0" smtClean="0"/>
              <a:t>Knowing a person’s work means you know the quality you will get.</a:t>
            </a:r>
          </a:p>
          <a:p>
            <a:r>
              <a:rPr lang="en-GB" dirty="0" smtClean="0"/>
              <a:t>Some basic checks are essential, regardless.</a:t>
            </a:r>
          </a:p>
          <a:p>
            <a:r>
              <a:rPr lang="en-GB" dirty="0" smtClean="0"/>
              <a:t>You still need to check that prices are competitive.</a:t>
            </a:r>
          </a:p>
          <a:p>
            <a:r>
              <a:rPr lang="en-GB" dirty="0" smtClean="0"/>
              <a:t>100% reliance on one person is not good.</a:t>
            </a:r>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Putting it out to tender</a:t>
            </a:r>
          </a:p>
        </p:txBody>
      </p:sp>
      <p:sp>
        <p:nvSpPr>
          <p:cNvPr id="19459" name="Content Placeholder 2"/>
          <p:cNvSpPr>
            <a:spLocks noGrp="1"/>
          </p:cNvSpPr>
          <p:nvPr>
            <p:ph idx="1"/>
          </p:nvPr>
        </p:nvSpPr>
        <p:spPr/>
        <p:txBody>
          <a:bodyPr/>
          <a:lstStyle/>
          <a:p>
            <a:r>
              <a:rPr lang="en-GB" smtClean="0"/>
              <a:t>Tender for large contracts</a:t>
            </a:r>
          </a:p>
          <a:p>
            <a:r>
              <a:rPr lang="en-GB" smtClean="0"/>
              <a:t>Closed tenders for very large ones</a:t>
            </a:r>
          </a:p>
          <a:p>
            <a:r>
              <a:rPr lang="en-GB" smtClean="0"/>
              <a:t>For repeated medium size contracts get test prices.</a:t>
            </a:r>
          </a:p>
          <a:p>
            <a:r>
              <a:rPr lang="en-GB" smtClean="0"/>
              <a:t>Sometimes it is a case of shopping around, rather than formally tendering.</a:t>
            </a:r>
          </a:p>
          <a:p>
            <a:r>
              <a:rPr lang="en-GB" smtClean="0"/>
              <a:t>There is no time now to discuss the whole process.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mtClean="0"/>
              <a:t>OJEU</a:t>
            </a:r>
          </a:p>
        </p:txBody>
      </p:sp>
      <p:sp>
        <p:nvSpPr>
          <p:cNvPr id="20483" name="Content Placeholder 2"/>
          <p:cNvSpPr>
            <a:spLocks noGrp="1"/>
          </p:cNvSpPr>
          <p:nvPr>
            <p:ph idx="1"/>
          </p:nvPr>
        </p:nvSpPr>
        <p:spPr/>
        <p:txBody>
          <a:bodyPr/>
          <a:lstStyle/>
          <a:p>
            <a:r>
              <a:rPr lang="en-GB" smtClean="0"/>
              <a:t>Skip this slide.</a:t>
            </a:r>
          </a:p>
          <a:p>
            <a:r>
              <a:rPr lang="en-GB" smtClean="0"/>
              <a:t>It applies to registered providers large enough to be considered public bodies.</a:t>
            </a:r>
          </a:p>
          <a:p>
            <a:r>
              <a:rPr lang="en-GB" smtClean="0"/>
              <a:t>Co-ops tendering for a service provider could easily exceed the threshold ~ £40K p.a.</a:t>
            </a:r>
          </a:p>
          <a:p>
            <a:r>
              <a:rPr lang="en-GB" smtClean="0"/>
              <a:t>The system is designed to be entirely objective, with no reliance on face-face presentations. Members might not like this...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smtClean="0"/>
              <a:t>Setting Rent Levels</a:t>
            </a:r>
          </a:p>
        </p:txBody>
      </p:sp>
      <p:sp>
        <p:nvSpPr>
          <p:cNvPr id="3075" name="Content Placeholder 2"/>
          <p:cNvSpPr>
            <a:spLocks noGrp="1"/>
          </p:cNvSpPr>
          <p:nvPr>
            <p:ph idx="1"/>
          </p:nvPr>
        </p:nvSpPr>
        <p:spPr/>
        <p:txBody>
          <a:bodyPr/>
          <a:lstStyle/>
          <a:p>
            <a:r>
              <a:rPr lang="en-GB" sz="2400" dirty="0" smtClean="0"/>
              <a:t>Target rents for most RSL and local authority properties, introduced 2002</a:t>
            </a:r>
          </a:p>
          <a:p>
            <a:r>
              <a:rPr lang="en-GB" sz="2400" dirty="0" smtClean="0"/>
              <a:t>Expected compliance by 2012. Dispensation arrangements from TSA although not widely complied with </a:t>
            </a:r>
          </a:p>
          <a:p>
            <a:r>
              <a:rPr lang="en-GB" sz="2400" dirty="0" smtClean="0"/>
              <a:t>Straightforward calculation, base on property values and local wages, now generally well understood</a:t>
            </a:r>
          </a:p>
          <a:p>
            <a:r>
              <a:rPr lang="en-GB" sz="2400" dirty="0" smtClean="0"/>
              <a:t>Short life excluded. Rent level a balance between benefit levels, affordability and financial viability of the organisation</a:t>
            </a:r>
          </a:p>
          <a:p>
            <a:r>
              <a:rPr lang="en-GB" sz="2400" dirty="0" smtClean="0"/>
              <a:t>Fair rent system for pre 1988 tenancies</a:t>
            </a:r>
          </a:p>
          <a:p>
            <a:pPr>
              <a:buFont typeface="Arial" charset="0"/>
              <a:buNone/>
            </a:pPr>
            <a:r>
              <a:rPr lang="en-GB" dirty="0" smtClean="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smtClean="0"/>
              <a:t>Probity</a:t>
            </a:r>
            <a:endParaRPr lang="en-GB" dirty="0"/>
          </a:p>
        </p:txBody>
      </p:sp>
      <p:sp>
        <p:nvSpPr>
          <p:cNvPr id="3" name="Content Placeholder 2"/>
          <p:cNvSpPr>
            <a:spLocks noGrp="1"/>
          </p:cNvSpPr>
          <p:nvPr>
            <p:ph idx="1"/>
          </p:nvPr>
        </p:nvSpPr>
        <p:spPr>
          <a:xfrm>
            <a:off x="457200" y="1340768"/>
            <a:ext cx="8229600" cy="4896544"/>
          </a:xfrm>
        </p:spPr>
        <p:txBody>
          <a:bodyPr/>
          <a:lstStyle/>
          <a:p>
            <a:r>
              <a:rPr lang="en-GB" dirty="0" smtClean="0"/>
              <a:t>Fraud Act means LAs and RPPs have to be sure associates have reasonable anti-fraud procedures.</a:t>
            </a:r>
          </a:p>
          <a:p>
            <a:r>
              <a:rPr lang="en-GB" dirty="0" smtClean="0"/>
              <a:t>Therefore these must be written down.</a:t>
            </a:r>
          </a:p>
          <a:p>
            <a:r>
              <a:rPr lang="en-GB" dirty="0" smtClean="0"/>
              <a:t>There is a balancing act here.</a:t>
            </a:r>
          </a:p>
          <a:p>
            <a:r>
              <a:rPr lang="en-GB" dirty="0" smtClean="0"/>
              <a:t>Some LAs have immense procedures that give neither value for money, nor protection.</a:t>
            </a:r>
          </a:p>
          <a:p>
            <a:r>
              <a:rPr lang="en-GB" dirty="0" smtClean="0"/>
              <a:t>We need sufficient to track and account for expenditure and ensure that conflicts of interest are known.</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mtClean="0"/>
              <a:t>Governance and Reporting</a:t>
            </a:r>
          </a:p>
        </p:txBody>
      </p:sp>
      <p:sp>
        <p:nvSpPr>
          <p:cNvPr id="21507" name="Content Placeholder 2"/>
          <p:cNvSpPr>
            <a:spLocks noGrp="1"/>
          </p:cNvSpPr>
          <p:nvPr>
            <p:ph idx="1"/>
          </p:nvPr>
        </p:nvSpPr>
        <p:spPr/>
        <p:txBody>
          <a:bodyPr/>
          <a:lstStyle/>
          <a:p>
            <a:r>
              <a:rPr lang="en-GB" smtClean="0"/>
              <a:t>Greg</a:t>
            </a:r>
          </a:p>
          <a:p>
            <a:r>
              <a:rPr lang="en-GB" smtClean="0"/>
              <a:t>Financial records and reporting – which information should the committee, the</a:t>
            </a:r>
            <a:br>
              <a:rPr lang="en-GB" smtClean="0"/>
            </a:br>
            <a:r>
              <a:rPr lang="en-GB" smtClean="0"/>
              <a:t>membership or any other stakeholders receive and how often ? Which is a matter</a:t>
            </a:r>
            <a:br>
              <a:rPr lang="en-GB" smtClean="0"/>
            </a:br>
            <a:r>
              <a:rPr lang="en-GB" smtClean="0"/>
              <a:t>of choice, best practice, agreement  or legal requirement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often should info be shared ?</a:t>
            </a:r>
            <a:endParaRPr lang="en-GB" dirty="0"/>
          </a:p>
        </p:txBody>
      </p:sp>
      <p:sp>
        <p:nvSpPr>
          <p:cNvPr id="3" name="Content Placeholder 2"/>
          <p:cNvSpPr>
            <a:spLocks noGrp="1"/>
          </p:cNvSpPr>
          <p:nvPr>
            <p:ph idx="1"/>
          </p:nvPr>
        </p:nvSpPr>
        <p:spPr/>
        <p:txBody>
          <a:bodyPr/>
          <a:lstStyle/>
          <a:p>
            <a:r>
              <a:rPr lang="en-GB" dirty="0" smtClean="0"/>
              <a:t>Report to AGM accounts.</a:t>
            </a:r>
          </a:p>
          <a:p>
            <a:r>
              <a:rPr lang="en-GB" dirty="0" smtClean="0"/>
              <a:t>Annual report and/or ‘Offer’ to members.</a:t>
            </a:r>
          </a:p>
          <a:p>
            <a:r>
              <a:rPr lang="en-GB" dirty="0" smtClean="0"/>
              <a:t>Share budget with membership (CCH </a:t>
            </a:r>
            <a:r>
              <a:rPr lang="en-GB" dirty="0" err="1" smtClean="0"/>
              <a:t>accred</a:t>
            </a:r>
            <a:r>
              <a:rPr lang="en-GB" dirty="0" smtClean="0"/>
              <a:t>.)</a:t>
            </a:r>
          </a:p>
          <a:p>
            <a:r>
              <a:rPr lang="en-GB" dirty="0" smtClean="0"/>
              <a:t>Monthly expenditure reports to MC ?</a:t>
            </a:r>
          </a:p>
          <a:p>
            <a:r>
              <a:rPr lang="en-GB" dirty="0" smtClean="0"/>
              <a:t>Statement about rent/arrears levels to MC ?</a:t>
            </a:r>
          </a:p>
          <a:p>
            <a:r>
              <a:rPr lang="en-GB" dirty="0" smtClean="0"/>
              <a:t>There are choices to be made – either information always presented, or less regular, but more focussed inspection – quarterly ?</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mtClean="0"/>
              <a:t>Questions</a:t>
            </a:r>
          </a:p>
        </p:txBody>
      </p:sp>
      <p:sp>
        <p:nvSpPr>
          <p:cNvPr id="22531" name="Content Placeholder 2"/>
          <p:cNvSpPr>
            <a:spLocks noGrp="1"/>
          </p:cNvSpPr>
          <p:nvPr>
            <p:ph idx="1"/>
          </p:nvPr>
        </p:nvSpPr>
        <p:spPr/>
        <p:txBody>
          <a:bodyPr/>
          <a:lstStyle/>
          <a:p>
            <a:r>
              <a:rPr lang="en-GB" smtClean="0"/>
              <a:t>Everyone else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p:txBody>
          <a:bodyPr/>
          <a:lstStyle/>
          <a:p>
            <a:r>
              <a:rPr lang="en-GB" smtClean="0"/>
              <a:t>Setting Rent Levels</a:t>
            </a:r>
          </a:p>
        </p:txBody>
      </p:sp>
      <p:sp>
        <p:nvSpPr>
          <p:cNvPr id="47107" name="Rectangle 3"/>
          <p:cNvSpPr>
            <a:spLocks noGrp="1"/>
          </p:cNvSpPr>
          <p:nvPr>
            <p:ph type="body" idx="1"/>
          </p:nvPr>
        </p:nvSpPr>
        <p:spPr/>
        <p:txBody>
          <a:bodyPr/>
          <a:lstStyle/>
          <a:p>
            <a:pPr>
              <a:buFont typeface="Arial" charset="0"/>
              <a:buNone/>
            </a:pPr>
            <a:r>
              <a:rPr lang="en-GB" dirty="0" smtClean="0"/>
              <a:t>  </a:t>
            </a:r>
            <a:r>
              <a:rPr lang="en-GB" sz="2400" dirty="0" smtClean="0"/>
              <a:t>Current Issues</a:t>
            </a:r>
          </a:p>
          <a:p>
            <a:pPr>
              <a:buFont typeface="Arial" charset="0"/>
              <a:buNone/>
            </a:pPr>
            <a:r>
              <a:rPr lang="en-GB" sz="2400" dirty="0" smtClean="0"/>
              <a:t>  * Local Housing Allowances, typically not an issue for tenancies with Target rents </a:t>
            </a:r>
          </a:p>
          <a:p>
            <a:pPr>
              <a:buFont typeface="Arial" charset="0"/>
              <a:buNone/>
            </a:pPr>
            <a:r>
              <a:rPr lang="en-GB" sz="2400" dirty="0" smtClean="0"/>
              <a:t>  * Welfare Reform Act, cap on total benefits based on median wage (£500 p/w) </a:t>
            </a:r>
          </a:p>
          <a:p>
            <a:pPr>
              <a:buFont typeface="Arial" charset="0"/>
              <a:buNone/>
            </a:pPr>
            <a:r>
              <a:rPr lang="en-GB" sz="2400" dirty="0" smtClean="0"/>
              <a:t>   * New distinction between social and affordable rents, latter only applies to developing organisations</a:t>
            </a:r>
          </a:p>
          <a:p>
            <a:pPr>
              <a:buFont typeface="Arial" charset="0"/>
              <a:buNone/>
            </a:pPr>
            <a:endParaRPr lang="en-GB" sz="2400" dirty="0" smtClean="0"/>
          </a:p>
          <a:p>
            <a:pPr>
              <a:buFont typeface="Arial" charset="0"/>
              <a:buNone/>
            </a:pPr>
            <a:endParaRPr lang="en-GB"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smtClean="0"/>
              <a:t>Management Allowances</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GB" dirty="0" smtClean="0"/>
              <a:t>An Overview for those not familiar with TMOs.</a:t>
            </a:r>
          </a:p>
          <a:p>
            <a:pPr fontAlgn="auto">
              <a:spcAft>
                <a:spcPts val="0"/>
              </a:spcAft>
              <a:buFont typeface="Arial" pitchFamily="34" charset="0"/>
              <a:buChar char="•"/>
              <a:defRPr/>
            </a:pPr>
            <a:r>
              <a:rPr lang="en-GB" dirty="0" smtClean="0"/>
              <a:t>Legal basis for calculating allowances</a:t>
            </a:r>
          </a:p>
          <a:p>
            <a:pPr fontAlgn="auto">
              <a:spcAft>
                <a:spcPts val="0"/>
              </a:spcAft>
              <a:buFont typeface="Arial" pitchFamily="34" charset="0"/>
              <a:buChar char="•"/>
              <a:defRPr/>
            </a:pPr>
            <a:r>
              <a:rPr lang="en-GB" dirty="0" smtClean="0"/>
              <a:t>What figures do local authorities look at when calculating allowances – what should be included?</a:t>
            </a:r>
          </a:p>
          <a:p>
            <a:pPr fontAlgn="auto">
              <a:spcAft>
                <a:spcPts val="0"/>
              </a:spcAft>
              <a:buFont typeface="Arial" pitchFamily="34" charset="0"/>
              <a:buChar char="•"/>
              <a:defRPr/>
            </a:pPr>
            <a:r>
              <a:rPr lang="en-GB" dirty="0" smtClean="0"/>
              <a:t>How can you tell if the calculations are reasonable ?</a:t>
            </a:r>
          </a:p>
          <a:p>
            <a:pPr fontAlgn="auto">
              <a:spcAft>
                <a:spcPts val="0"/>
              </a:spcAft>
              <a:buFont typeface="Arial" pitchFamily="34" charset="0"/>
              <a:buChar char="•"/>
              <a:defRPr/>
            </a:pPr>
            <a:r>
              <a:rPr lang="en-GB" dirty="0" smtClean="0"/>
              <a:t>Should you generate a surplus and who should have a say in how it is spent ?</a:t>
            </a:r>
          </a:p>
          <a:p>
            <a:pPr fontAlgn="auto">
              <a:spcAft>
                <a:spcPts val="0"/>
              </a:spcAft>
              <a:buFont typeface="Arial" pitchFamily="34" charset="0"/>
              <a:buChar char="•"/>
              <a:defRPr/>
            </a:pPr>
            <a:r>
              <a:rPr lang="en-GB" dirty="0" smtClean="0"/>
              <a:t>Discussion around what each co-op is receiving and how far they are able to operate within it/make a surplus.</a:t>
            </a:r>
          </a:p>
          <a:p>
            <a:pPr fontAlgn="auto">
              <a:spcAft>
                <a:spcPts val="0"/>
              </a:spcAft>
              <a:buFont typeface="Arial" pitchFamily="34" charset="0"/>
              <a:buChar char="•"/>
              <a:defRPr/>
            </a:pPr>
            <a:r>
              <a:rPr lang="en-GB" dirty="0" smtClean="0"/>
              <a:t>Issues around working with each local authority.</a:t>
            </a:r>
          </a:p>
          <a:p>
            <a:pPr fontAlgn="auto">
              <a:spcAft>
                <a:spcPts val="0"/>
              </a:spcAft>
              <a:buFont typeface="Arial" pitchFamily="34" charset="0"/>
              <a:buChar char="•"/>
              <a:defRPr/>
            </a:pPr>
            <a:r>
              <a:rPr lang="en-GB" dirty="0" smtClean="0"/>
              <a:t>Challenging unreasonable allowances</a:t>
            </a:r>
          </a:p>
          <a:p>
            <a:pPr fontAlgn="auto">
              <a:spcAft>
                <a:spcPts val="0"/>
              </a:spcAft>
              <a:buFont typeface="Arial" pitchFamily="34" charset="0"/>
              <a:buChar char="•"/>
              <a:defRPr/>
            </a:pPr>
            <a:r>
              <a:rPr lang="en-GB" dirty="0" smtClean="0"/>
              <a:t>Working together in the future.</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Legal basis for calculating allowances</a:t>
            </a:r>
            <a:br>
              <a:rPr lang="en-GB" dirty="0" smtClean="0"/>
            </a:br>
            <a:endParaRPr lang="en-GB" dirty="0" smtClean="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GB" dirty="0" smtClean="0"/>
              <a:t>TMOs are entitled to a basic admin fee of £5,000 plus £10/property.</a:t>
            </a:r>
          </a:p>
          <a:p>
            <a:pPr fontAlgn="auto">
              <a:spcAft>
                <a:spcPts val="0"/>
              </a:spcAft>
              <a:buFont typeface="Arial" pitchFamily="34" charset="0"/>
              <a:buChar char="•"/>
              <a:defRPr/>
            </a:pPr>
            <a:r>
              <a:rPr lang="en-GB" dirty="0" smtClean="0"/>
              <a:t>Other allowances are based on what the council WOULD HAVE SPENT on similar properties. In practice for many older Co-ops, this means a comparison with some or all of the rest of the stock.</a:t>
            </a:r>
          </a:p>
          <a:p>
            <a:pPr fontAlgn="auto">
              <a:spcAft>
                <a:spcPts val="0"/>
              </a:spcAft>
              <a:buFont typeface="Arial" pitchFamily="34" charset="0"/>
              <a:buChar char="•"/>
              <a:defRPr/>
            </a:pPr>
            <a:r>
              <a:rPr lang="en-GB" dirty="0" smtClean="0"/>
              <a:t>A unit cost for each budget area is then worked out.</a:t>
            </a:r>
          </a:p>
          <a:p>
            <a:pPr fontAlgn="auto">
              <a:spcAft>
                <a:spcPts val="0"/>
              </a:spcAft>
              <a:buFont typeface="Arial" pitchFamily="34" charset="0"/>
              <a:buChar char="•"/>
              <a:defRPr/>
            </a:pPr>
            <a:r>
              <a:rPr lang="en-GB" dirty="0" smtClean="0"/>
              <a:t>Depending on whether the budget applies to a TMO, it is allocated to the TMO or the authority.</a:t>
            </a:r>
          </a:p>
          <a:p>
            <a:pPr fontAlgn="auto">
              <a:spcAft>
                <a:spcPts val="0"/>
              </a:spcAft>
              <a:buFont typeface="Arial" pitchFamily="34" charset="0"/>
              <a:buChar char="•"/>
              <a:defRPr/>
            </a:pPr>
            <a:r>
              <a:rPr lang="en-GB" dirty="0" smtClean="0"/>
              <a:t>Finally, these unit costs are multiplied by the number of properties being managed.</a:t>
            </a:r>
          </a:p>
          <a:p>
            <a:pPr fontAlgn="auto">
              <a:spcAft>
                <a:spcPts val="0"/>
              </a:spcAft>
              <a:buFont typeface="Arial" pitchFamily="34" charset="0"/>
              <a:buChar char="•"/>
              <a:defRPr/>
            </a:pPr>
            <a:r>
              <a:rPr lang="en-GB" dirty="0" smtClean="0"/>
              <a:t>There are other rules for unusual expenses or planned maintenance, but the principle is the same.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What should be included?</a:t>
            </a:r>
            <a:br>
              <a:rPr lang="en-GB" dirty="0" smtClean="0"/>
            </a:br>
            <a:endParaRPr lang="en-GB" dirty="0" smtClean="0"/>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GB" dirty="0" smtClean="0"/>
              <a:t>Some areas are clear and easily understood: plumbing, cleaning, responsive repairs.</a:t>
            </a:r>
          </a:p>
          <a:p>
            <a:pPr fontAlgn="auto">
              <a:spcAft>
                <a:spcPts val="0"/>
              </a:spcAft>
              <a:buFont typeface="Arial" pitchFamily="34" charset="0"/>
              <a:buChar char="•"/>
              <a:defRPr/>
            </a:pPr>
            <a:r>
              <a:rPr lang="en-GB" dirty="0" smtClean="0"/>
              <a:t>Others can appear elsewhere in council accounts, such as replacement costs for larger items and TMOs need to be sure they are being paid for work they do.</a:t>
            </a:r>
          </a:p>
          <a:p>
            <a:pPr fontAlgn="auto">
              <a:spcAft>
                <a:spcPts val="0"/>
              </a:spcAft>
              <a:buFont typeface="Arial" pitchFamily="34" charset="0"/>
              <a:buChar char="•"/>
              <a:defRPr/>
            </a:pPr>
            <a:r>
              <a:rPr lang="en-GB" dirty="0" smtClean="0"/>
              <a:t>The biggest issue is the management of repairs – some LA can omit to fully include these.</a:t>
            </a:r>
          </a:p>
          <a:p>
            <a:pPr fontAlgn="auto">
              <a:spcAft>
                <a:spcPts val="0"/>
              </a:spcAft>
              <a:buFont typeface="Arial" pitchFamily="34" charset="0"/>
              <a:buChar char="•"/>
              <a:defRPr/>
            </a:pPr>
            <a:r>
              <a:rPr lang="en-GB" dirty="0" smtClean="0"/>
              <a:t>Then there are on-costs, IT, training, pensions, premises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How can you tell if the calculations are reasonable ?</a:t>
            </a:r>
            <a:br>
              <a:rPr lang="en-GB" dirty="0" smtClean="0"/>
            </a:br>
            <a:endParaRPr lang="en-GB" dirty="0"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GB" dirty="0" smtClean="0"/>
              <a:t>This is difficult and there is no rule of thumb.</a:t>
            </a:r>
          </a:p>
          <a:p>
            <a:pPr fontAlgn="auto">
              <a:spcAft>
                <a:spcPts val="0"/>
              </a:spcAft>
              <a:buFont typeface="Arial" pitchFamily="34" charset="0"/>
              <a:buChar char="•"/>
              <a:defRPr/>
            </a:pPr>
            <a:r>
              <a:rPr lang="en-GB" dirty="0" smtClean="0"/>
              <a:t>Generally if repairs can be completed successfully, you outperform the council and still make a surplus to reward your community, your TMO will be content.</a:t>
            </a:r>
          </a:p>
          <a:p>
            <a:pPr fontAlgn="auto">
              <a:spcAft>
                <a:spcPts val="0"/>
              </a:spcAft>
              <a:buFont typeface="Arial" pitchFamily="34" charset="0"/>
              <a:buChar char="•"/>
              <a:defRPr/>
            </a:pPr>
            <a:r>
              <a:rPr lang="en-GB" dirty="0" smtClean="0"/>
              <a:t>The issue usually arises over time as allowances do not keep pace with inflation.</a:t>
            </a:r>
          </a:p>
          <a:p>
            <a:pPr fontAlgn="auto">
              <a:spcAft>
                <a:spcPts val="0"/>
              </a:spcAft>
              <a:buFont typeface="Arial" pitchFamily="34" charset="0"/>
              <a:buChar char="•"/>
              <a:defRPr/>
            </a:pPr>
            <a:r>
              <a:rPr lang="en-GB" dirty="0" smtClean="0"/>
              <a:t>Options are to compare with the rents, check how the HRA varies or just talk to other TMOs</a:t>
            </a:r>
          </a:p>
          <a:p>
            <a:pPr fontAlgn="auto">
              <a:spcAft>
                <a:spcPts val="0"/>
              </a:spcAft>
              <a:buFont typeface="Arial" pitchFamily="34" charset="0"/>
              <a:buChar char="•"/>
              <a:defRPr/>
            </a:pPr>
            <a:r>
              <a:rPr lang="en-GB" dirty="0" smtClean="0"/>
              <a:t>If they’re not reasonable, you need the LA to recalculate and be able to challenge the figures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The Surplus</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n-GB" dirty="0" smtClean="0"/>
              <a:t>This seems to be much misunderstood.</a:t>
            </a:r>
          </a:p>
          <a:p>
            <a:pPr fontAlgn="auto">
              <a:spcAft>
                <a:spcPts val="0"/>
              </a:spcAft>
              <a:buFont typeface="Arial" pitchFamily="34" charset="0"/>
              <a:buChar char="•"/>
              <a:defRPr/>
            </a:pPr>
            <a:r>
              <a:rPr lang="en-GB" dirty="0" smtClean="0"/>
              <a:t>TMOs might maintain a cyclical maintenance fund or small reserve which ‘belongs’ with the properties.</a:t>
            </a:r>
          </a:p>
          <a:p>
            <a:pPr fontAlgn="auto">
              <a:spcAft>
                <a:spcPts val="0"/>
              </a:spcAft>
              <a:buFont typeface="Arial" pitchFamily="34" charset="0"/>
              <a:buChar char="•"/>
              <a:defRPr/>
            </a:pPr>
            <a:r>
              <a:rPr lang="en-GB" dirty="0" smtClean="0"/>
              <a:t>Allowances should pay for year on year expenditure.</a:t>
            </a:r>
          </a:p>
          <a:p>
            <a:pPr fontAlgn="auto">
              <a:spcAft>
                <a:spcPts val="0"/>
              </a:spcAft>
              <a:buFont typeface="Arial" pitchFamily="34" charset="0"/>
              <a:buChar char="•"/>
              <a:defRPr/>
            </a:pPr>
            <a:r>
              <a:rPr lang="en-GB" dirty="0" smtClean="0"/>
              <a:t>The surplus at the end of the year belongs to the Co-op.</a:t>
            </a:r>
          </a:p>
          <a:p>
            <a:pPr fontAlgn="auto">
              <a:spcAft>
                <a:spcPts val="0"/>
              </a:spcAft>
              <a:buFont typeface="Arial" pitchFamily="34" charset="0"/>
              <a:buChar char="•"/>
              <a:defRPr/>
            </a:pPr>
            <a:r>
              <a:rPr lang="en-GB" dirty="0" smtClean="0"/>
              <a:t>If the TMO ceases to manage the properties and has a surplus, it is a well-off tenants association.</a:t>
            </a:r>
          </a:p>
          <a:p>
            <a:pPr fontAlgn="auto">
              <a:spcAft>
                <a:spcPts val="0"/>
              </a:spcAft>
              <a:buFont typeface="Arial" pitchFamily="34" charset="0"/>
              <a:buChar char="•"/>
              <a:defRPr/>
            </a:pPr>
            <a:r>
              <a:rPr lang="en-GB" dirty="0" smtClean="0"/>
              <a:t>It could arguably be ILLEGAL to give it the LA.</a:t>
            </a:r>
          </a:p>
          <a:p>
            <a:pPr fontAlgn="auto">
              <a:spcAft>
                <a:spcPts val="0"/>
              </a:spcAft>
              <a:buFont typeface="Arial" pitchFamily="34" charset="0"/>
              <a:buChar char="•"/>
              <a:defRPr/>
            </a:pPr>
            <a:r>
              <a:rPr lang="en-GB" dirty="0" smtClean="0"/>
              <a:t>What to spend it on can be an issue for some...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TotalTime>
  <Words>3214</Words>
  <Application>Microsoft Office PowerPoint</Application>
  <PresentationFormat>On-screen Show (4:3)</PresentationFormat>
  <Paragraphs>247</Paragraphs>
  <Slides>33</Slides>
  <Notes>22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Good Financial Management in  Housing Co-ops</vt:lpstr>
      <vt:lpstr>Main Headings</vt:lpstr>
      <vt:lpstr>Setting Rent Levels</vt:lpstr>
      <vt:lpstr>Setting Rent Levels</vt:lpstr>
      <vt:lpstr>Management Allowances</vt:lpstr>
      <vt:lpstr>Legal basis for calculating allowances </vt:lpstr>
      <vt:lpstr>What should be included? </vt:lpstr>
      <vt:lpstr>How can you tell if the calculations are reasonable ? </vt:lpstr>
      <vt:lpstr>The Surplus</vt:lpstr>
      <vt:lpstr>Good Relations</vt:lpstr>
      <vt:lpstr>Annual Budgets</vt:lpstr>
      <vt:lpstr>How do you make it fun ?</vt:lpstr>
      <vt:lpstr>DON’T PANIC !</vt:lpstr>
      <vt:lpstr>Some jargon</vt:lpstr>
      <vt:lpstr>Longer Term Financial Planning</vt:lpstr>
      <vt:lpstr>Longer term financial planning</vt:lpstr>
      <vt:lpstr>Asset Management</vt:lpstr>
      <vt:lpstr>Longer term financial planning</vt:lpstr>
      <vt:lpstr>Asset Management</vt:lpstr>
      <vt:lpstr>Treasury Management</vt:lpstr>
      <vt:lpstr>Treasury Management</vt:lpstr>
      <vt:lpstr>Procurement</vt:lpstr>
      <vt:lpstr>Balancing cost, probity, quality and convenience.</vt:lpstr>
      <vt:lpstr>Short term – quick fix</vt:lpstr>
      <vt:lpstr>Finding good sources</vt:lpstr>
      <vt:lpstr>Open Accounts</vt:lpstr>
      <vt:lpstr>Good Contractors</vt:lpstr>
      <vt:lpstr>Putting it out to tender</vt:lpstr>
      <vt:lpstr>OJEU</vt:lpstr>
      <vt:lpstr>Probity</vt:lpstr>
      <vt:lpstr>Governance and Reporting</vt:lpstr>
      <vt:lpstr>How often should info be shared ?</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Financial Management in  Housing Co-ops</dc:title>
  <dc:creator>Greg Robbins</dc:creator>
  <cp:lastModifiedBy>Greg Robbins</cp:lastModifiedBy>
  <cp:revision>39</cp:revision>
  <dcterms:created xsi:type="dcterms:W3CDTF">2011-09-29T22:18:26Z</dcterms:created>
  <dcterms:modified xsi:type="dcterms:W3CDTF">2011-10-08T09:11:09Z</dcterms:modified>
</cp:coreProperties>
</file>