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78" r:id="rId3"/>
    <p:sldId id="311" r:id="rId4"/>
    <p:sldId id="290" r:id="rId5"/>
    <p:sldId id="296" r:id="rId6"/>
    <p:sldId id="289" r:id="rId7"/>
    <p:sldId id="285" r:id="rId8"/>
    <p:sldId id="286" r:id="rId9"/>
    <p:sldId id="308" r:id="rId10"/>
    <p:sldId id="309" r:id="rId11"/>
    <p:sldId id="310" r:id="rId12"/>
    <p:sldId id="284" r:id="rId13"/>
  </p:sldIdLst>
  <p:sldSz cx="9144000" cy="6858000" type="screen4x3"/>
  <p:notesSz cx="6662738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B69"/>
    <a:srgbClr val="DFDA7B"/>
    <a:srgbClr val="FF7C80"/>
    <a:srgbClr val="FFFF66"/>
    <a:srgbClr val="EC3314"/>
    <a:srgbClr val="B2B2B2"/>
    <a:srgbClr val="5F5F5F"/>
    <a:srgbClr val="96969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6" autoAdjust="0"/>
    <p:restoredTop sz="94417" autoAdjust="0"/>
  </p:normalViewPr>
  <p:slideViewPr>
    <p:cSldViewPr>
      <p:cViewPr varScale="1">
        <p:scale>
          <a:sx n="66" d="100"/>
          <a:sy n="66" d="100"/>
        </p:scale>
        <p:origin x="-14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00BBBA-8DC6-442F-88EC-06C208CD6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9313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8473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DE4E5D-2E8D-4C55-B292-009A09A5B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7DFA12-6AE4-4A3E-A3F6-8233528069A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E4E5D-2E8D-4C55-B292-009A09A5BD7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E4E5D-2E8D-4C55-B292-009A09A5BD7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E4E5D-2E8D-4C55-B292-009A09A5BD7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7DFA12-6AE4-4A3E-A3F6-8233528069A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E4E5D-2E8D-4C55-B292-009A09A5BD7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7DFA12-6AE4-4A3E-A3F6-8233528069A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7DFA12-6AE4-4A3E-A3F6-8233528069A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7DFA12-6AE4-4A3E-A3F6-8233528069A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E4E5D-2E8D-4C55-B292-009A09A5BD7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E4E5D-2E8D-4C55-B292-009A09A5BD7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E4E5D-2E8D-4C55-B292-009A09A5BD7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9DBB7-9A78-4A25-8B4F-EF2002F491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D8C05-3297-4548-8BBB-6721E3667C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0AFA5-1FC2-43CF-84E3-CB3F4B07E8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C09B8-35CF-4B07-BA9B-DC14A3789C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C1C3F-2604-4F7E-B274-4C3C7815B8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BA721-99A8-4BAA-A1B8-D1E8EB67EB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7826C-3B62-4ABB-A64F-9DF6FF0738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7CF0F-FE01-483E-A9D4-D98D09AE9E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0D4E2-06EF-4607-8E56-9C892ED00F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0248B-3948-4496-A4CA-91A9353250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F78F9-EACD-4194-9DF6-6EC880B476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9932062-4BFF-4D14-8EE2-C24936370A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c Bliss\Pictures\2009 Offas Dyke\DSCF7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-27384"/>
            <a:ext cx="9144000" cy="1440160"/>
          </a:xfrm>
          <a:noFill/>
        </p:spPr>
        <p:txBody>
          <a:bodyPr/>
          <a:lstStyle/>
          <a:p>
            <a:r>
              <a:rPr lang="en-GB" sz="4000" b="1" dirty="0" smtClean="0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The future relationship between CCH and the London Federation of Housing Co-ops</a:t>
            </a:r>
            <a:endParaRPr lang="en-GB" sz="40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4" cstate="print"/>
          <a:srcRect t="15840" r="42857" b="6731"/>
          <a:stretch>
            <a:fillRect/>
          </a:stretch>
        </p:blipFill>
        <p:spPr bwMode="auto">
          <a:xfrm>
            <a:off x="1" y="5743480"/>
            <a:ext cx="3203848" cy="111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c Bliss\Pictures\2009 Offas Dyke\DSCF8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155535"/>
            <a:ext cx="8712968" cy="74174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58775" indent="-273050">
              <a:buClr>
                <a:schemeClr val="bg1"/>
              </a:buClr>
              <a:tabLst>
                <a:tab pos="358775" algn="l"/>
              </a:tabLst>
            </a:pPr>
            <a:r>
              <a:rPr lang="en-GB" sz="3200" b="1" dirty="0" smtClean="0">
                <a:solidFill>
                  <a:schemeClr val="bg1"/>
                </a:solidFill>
                <a:latin typeface="Calibri" pitchFamily="34" charset="0"/>
              </a:rPr>
              <a:t>Option 2: the LFHC remains independent</a:t>
            </a:r>
            <a:endParaRPr lang="en-GB" sz="3200" dirty="0" smtClean="0">
              <a:latin typeface="Calibri" pitchFamily="34" charset="0"/>
            </a:endParaRPr>
          </a:p>
          <a:p>
            <a:pPr marL="358775" indent="-273050">
              <a:buClr>
                <a:schemeClr val="bg1"/>
              </a:buClr>
              <a:buFont typeface="Arial" pitchFamily="34" charset="0"/>
              <a:buChar char="•"/>
              <a:tabLst>
                <a:tab pos="358775" algn="l"/>
              </a:tabLst>
            </a:pPr>
            <a:r>
              <a:rPr lang="en-GB" sz="3200" dirty="0" smtClean="0">
                <a:latin typeface="Calibri" pitchFamily="34" charset="0"/>
              </a:rPr>
              <a:t>LFHC continues to operate as it does now</a:t>
            </a:r>
          </a:p>
          <a:p>
            <a:pPr marL="358775" indent="-273050">
              <a:buClr>
                <a:schemeClr val="bg1"/>
              </a:buClr>
              <a:buFont typeface="Arial" pitchFamily="34" charset="0"/>
              <a:buChar char="•"/>
              <a:tabLst>
                <a:tab pos="358775" algn="l"/>
              </a:tabLst>
            </a:pPr>
            <a:r>
              <a:rPr lang="en-GB" sz="3200" dirty="0" smtClean="0">
                <a:latin typeface="Calibri" pitchFamily="34" charset="0"/>
              </a:rPr>
              <a:t>relationship with CCH would change</a:t>
            </a:r>
          </a:p>
          <a:p>
            <a:pPr marL="358775" indent="-273050">
              <a:buClr>
                <a:schemeClr val="bg1"/>
              </a:buClr>
              <a:buFont typeface="Arial" pitchFamily="34" charset="0"/>
              <a:buChar char="•"/>
              <a:tabLst>
                <a:tab pos="358775" algn="l"/>
              </a:tabLst>
            </a:pPr>
            <a:r>
              <a:rPr lang="en-GB" sz="3200" dirty="0" smtClean="0">
                <a:latin typeface="Calibri" pitchFamily="34" charset="0"/>
              </a:rPr>
              <a:t>the CCH has to respond to our London members (</a:t>
            </a:r>
            <a:r>
              <a:rPr lang="en-GB" sz="3200" dirty="0" err="1" smtClean="0">
                <a:latin typeface="Calibri" pitchFamily="34" charset="0"/>
              </a:rPr>
              <a:t>eg</a:t>
            </a:r>
            <a:r>
              <a:rPr lang="en-GB" sz="3200" dirty="0" smtClean="0">
                <a:latin typeface="Calibri" pitchFamily="34" charset="0"/>
              </a:rPr>
              <a:t>. a CCH regional committee; London lobbying)</a:t>
            </a:r>
          </a:p>
          <a:p>
            <a:pPr marL="358775" indent="-273050">
              <a:buClr>
                <a:schemeClr val="bg1"/>
              </a:buClr>
              <a:buFont typeface="Arial" pitchFamily="34" charset="0"/>
              <a:buChar char="•"/>
              <a:tabLst>
                <a:tab pos="358775" algn="l"/>
              </a:tabLst>
            </a:pPr>
            <a:endParaRPr lang="en-GB" sz="3200" dirty="0" smtClean="0">
              <a:latin typeface="Calibri" pitchFamily="34" charset="0"/>
            </a:endParaRPr>
          </a:p>
          <a:p>
            <a:pPr marL="358775" indent="-273050">
              <a:buClr>
                <a:schemeClr val="bg1"/>
              </a:buClr>
              <a:tabLst>
                <a:tab pos="358775" algn="l"/>
              </a:tabLst>
            </a:pPr>
            <a:endParaRPr lang="en-GB" sz="3200" dirty="0" smtClean="0">
              <a:latin typeface="Calibri" pitchFamily="34" charset="0"/>
            </a:endParaRPr>
          </a:p>
          <a:p>
            <a:pPr marL="358775" indent="-273050">
              <a:buClr>
                <a:schemeClr val="bg1"/>
              </a:buClr>
              <a:tabLst>
                <a:tab pos="358775" algn="l"/>
              </a:tabLst>
            </a:pPr>
            <a:endParaRPr lang="en-GB" sz="3200" dirty="0" smtClean="0">
              <a:latin typeface="Calibri" pitchFamily="34" charset="0"/>
            </a:endParaRPr>
          </a:p>
          <a:p>
            <a:pPr marL="358775" indent="-273050">
              <a:buClr>
                <a:schemeClr val="bg1"/>
              </a:buClr>
              <a:tabLst>
                <a:tab pos="358775" algn="l"/>
              </a:tabLst>
            </a:pPr>
            <a:endParaRPr lang="en-GB" sz="3200" dirty="0" smtClean="0">
              <a:latin typeface="Calibri" pitchFamily="34" charset="0"/>
            </a:endParaRPr>
          </a:p>
          <a:p>
            <a:pPr marL="358775" indent="-273050">
              <a:buClr>
                <a:schemeClr val="bg1"/>
              </a:buClr>
              <a:buFont typeface="Arial" pitchFamily="34" charset="0"/>
              <a:buChar char="•"/>
              <a:tabLst>
                <a:tab pos="358775" algn="l"/>
              </a:tabLst>
            </a:pPr>
            <a:r>
              <a:rPr lang="en-GB" sz="3200" dirty="0" smtClean="0">
                <a:solidFill>
                  <a:schemeClr val="bg1"/>
                </a:solidFill>
                <a:latin typeface="Calibri" pitchFamily="34" charset="0"/>
              </a:rPr>
              <a:t>competition between CCH &amp; LFHC?</a:t>
            </a:r>
          </a:p>
          <a:p>
            <a:pPr marL="358775" indent="-273050">
              <a:buClr>
                <a:schemeClr val="bg1"/>
              </a:buClr>
              <a:buFont typeface="Arial" pitchFamily="34" charset="0"/>
              <a:buChar char="•"/>
              <a:tabLst>
                <a:tab pos="358775" algn="l"/>
              </a:tabLst>
            </a:pPr>
            <a:r>
              <a:rPr lang="en-GB" sz="3200" dirty="0" smtClean="0">
                <a:solidFill>
                  <a:schemeClr val="bg1"/>
                </a:solidFill>
                <a:latin typeface="Calibri" pitchFamily="34" charset="0"/>
              </a:rPr>
              <a:t>confusion for members &amp; for external bodies</a:t>
            </a:r>
          </a:p>
          <a:p>
            <a:pPr marL="358775" indent="-273050">
              <a:buClr>
                <a:schemeClr val="bg1"/>
              </a:buClr>
              <a:buFont typeface="Arial" pitchFamily="34" charset="0"/>
              <a:buChar char="•"/>
              <a:tabLst>
                <a:tab pos="358775" algn="l"/>
              </a:tabLst>
            </a:pPr>
            <a:r>
              <a:rPr lang="en-GB" sz="3200" dirty="0" smtClean="0">
                <a:solidFill>
                  <a:schemeClr val="bg1"/>
                </a:solidFill>
                <a:latin typeface="Calibri" pitchFamily="34" charset="0"/>
              </a:rPr>
              <a:t>NB. CCH partnership relationships with multiple national organisations that operate in London</a:t>
            </a:r>
          </a:p>
          <a:p>
            <a:pPr marL="358775" indent="-273050">
              <a:buClr>
                <a:schemeClr val="bg1"/>
              </a:buClr>
              <a:buFont typeface="Arial" pitchFamily="34" charset="0"/>
              <a:buChar char="•"/>
              <a:tabLst>
                <a:tab pos="358775" algn="l"/>
              </a:tabLst>
            </a:pPr>
            <a:endParaRPr lang="en-GB" sz="3200" dirty="0" smtClean="0">
              <a:latin typeface="Calibri" pitchFamily="34" charset="0"/>
            </a:endParaRPr>
          </a:p>
          <a:p>
            <a:pPr marL="358775" indent="-2730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358775" algn="l"/>
              </a:tabLst>
            </a:pPr>
            <a:endParaRPr lang="en-GB" sz="2800" dirty="0" smtClean="0">
              <a:solidFill>
                <a:schemeClr val="bg1"/>
              </a:solidFill>
              <a:latin typeface="Comforta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c Bliss\Pictures\2009 Offas Dyke\DSCF8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116632"/>
            <a:ext cx="5544616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87313" indent="-1588">
              <a:buClr>
                <a:schemeClr val="bg1"/>
              </a:buClr>
              <a:tabLst>
                <a:tab pos="87313" algn="l"/>
              </a:tabLst>
            </a:pP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We would welcome a decision by end of March 2014</a:t>
            </a:r>
            <a:endParaRPr lang="en-GB" sz="32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Nic Bliss\Pictures\2009 Offas Dyke\DSCF8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323528" y="5949280"/>
            <a:ext cx="84249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Aharoni" pitchFamily="2" charset="-79"/>
              </a:rPr>
              <a:t>CCH  </a:t>
            </a:r>
            <a:r>
              <a:rPr lang="en-GB" sz="32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Aharoni" pitchFamily="2" charset="-79"/>
              </a:rPr>
              <a:t>info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Aharoni" pitchFamily="2" charset="-79"/>
              </a:rPr>
              <a:t>@</a:t>
            </a:r>
            <a:r>
              <a:rPr kumimoji="0" lang="en-GB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Aharoni" pitchFamily="2" charset="-79"/>
              </a:rPr>
              <a:t>cch.coop</a:t>
            </a:r>
            <a:r>
              <a:rPr lang="en-GB" sz="32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Aharoni" pitchFamily="2" charset="-79"/>
              </a:rPr>
              <a:t>  07947 019287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c Bliss\Pictures\2009 Offas Dyke\DSCF7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84176" y="4797152"/>
            <a:ext cx="7740352" cy="2060848"/>
          </a:xfrm>
          <a:noFill/>
        </p:spPr>
        <p:txBody>
          <a:bodyPr/>
          <a:lstStyle/>
          <a:p>
            <a:r>
              <a:rPr lang="en-GB" sz="4000" b="1" dirty="0" smtClean="0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CCH review process in 2013</a:t>
            </a:r>
            <a:br>
              <a:rPr lang="en-GB" sz="4000" b="1" dirty="0" smtClean="0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</a:br>
            <a:r>
              <a:rPr lang="en-GB" sz="4000" b="1" dirty="0" smtClean="0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Implementation from CCH conference in July 2014</a:t>
            </a:r>
            <a:endParaRPr lang="en-GB" sz="40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C:\Users\Nic Bliss\Pictures\2009 Offas Dyke\DSCF8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51520" y="260648"/>
            <a:ext cx="856895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3538" marR="0" lvl="0" indent="-3635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Aharoni" pitchFamily="2" charset="-79"/>
              </a:rPr>
              <a:t>v</a:t>
            </a:r>
            <a:r>
              <a:rPr kumimoji="0" lang="en-GB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Aharoni" pitchFamily="2" charset="-79"/>
              </a:rPr>
              <a:t>ictims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Aharoni" pitchFamily="2" charset="-79"/>
              </a:rPr>
              <a:t> of our own success?</a:t>
            </a:r>
          </a:p>
          <a:p>
            <a:pPr marL="363538" marR="0" lvl="0" indent="-3635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Aharoni" pitchFamily="2" charset="-79"/>
              </a:rPr>
              <a:t>how do we do it?  (Not why do it?)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Aharoni" pitchFamily="2" charset="-79"/>
            </a:endParaRPr>
          </a:p>
          <a:p>
            <a:pPr marL="363538" marR="0" lvl="0" indent="-3635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Aharoni" pitchFamily="2" charset="-79"/>
              </a:rPr>
              <a:t>m</a:t>
            </a:r>
            <a:r>
              <a:rPr lang="en-GB" sz="3200" b="1" kern="0" noProof="0" dirty="0" err="1" smtClean="0">
                <a:solidFill>
                  <a:schemeClr val="bg1"/>
                </a:solidFill>
                <a:latin typeface="Calibri" pitchFamily="34" charset="0"/>
                <a:ea typeface="+mj-ea"/>
                <a:cs typeface="Aharoni" pitchFamily="2" charset="-79"/>
              </a:rPr>
              <a:t>ainstreaming</a:t>
            </a:r>
            <a:r>
              <a:rPr lang="en-GB" sz="3200" b="1" kern="0" noProof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Aharoni" pitchFamily="2" charset="-79"/>
              </a:rPr>
              <a:t> co-operative housing?</a:t>
            </a:r>
          </a:p>
          <a:p>
            <a:pPr marL="363538" marR="0" lvl="0" indent="-3635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Aharoni" pitchFamily="2" charset="-79"/>
              </a:rPr>
              <a:t>t</a:t>
            </a:r>
            <a:r>
              <a:rPr kumimoji="0" lang="en-GB" sz="32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Aharoni" pitchFamily="2" charset="-79"/>
              </a:rPr>
              <a:t>he future of our movement?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Aharoni" pitchFamily="2" charset="-79"/>
            </a:endParaRPr>
          </a:p>
          <a:p>
            <a:pPr marL="363538" marR="0" lvl="0" indent="-3635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4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ic Bliss\Pictures\2009 Offas Dyke\DSCF76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4607257"/>
            <a:ext cx="8712968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Outcome 1: clarity about membership offer to existing and potential members</a:t>
            </a:r>
          </a:p>
          <a:p>
            <a:pPr algn="r"/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Our recent membership consultation </a:t>
            </a:r>
            <a:r>
              <a:rPr lang="en-US" sz="3200" b="1" dirty="0" err="1" smtClean="0">
                <a:solidFill>
                  <a:schemeClr val="bg1"/>
                </a:solidFill>
                <a:latin typeface="Calibri" pitchFamily="34" charset="0"/>
              </a:rPr>
              <a:t>programme</a:t>
            </a:r>
            <a:endParaRPr lang="en-US" sz="32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/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Report to be circulated in the Spring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c Bliss\Pictures\2009 Offas Dyke\DSCF77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44624"/>
            <a:ext cx="9036496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95250" indent="-9525">
              <a:buClr>
                <a:schemeClr val="accent1">
                  <a:lumMod val="75000"/>
                </a:schemeClr>
              </a:buClr>
              <a:tabLst>
                <a:tab pos="95250" algn="l"/>
              </a:tabLst>
            </a:pPr>
            <a:r>
              <a:rPr lang="en-US" sz="3200" b="1" kern="0" dirty="0" smtClean="0">
                <a:solidFill>
                  <a:schemeClr val="bg1"/>
                </a:solidFill>
                <a:latin typeface="Calibri" pitchFamily="34" charset="0"/>
              </a:rPr>
              <a:t>Outcome 2: </a:t>
            </a:r>
            <a:r>
              <a:rPr lang="en-US" sz="3200" b="1" kern="0" dirty="0" err="1" smtClean="0">
                <a:solidFill>
                  <a:schemeClr val="bg1"/>
                </a:solidFill>
                <a:latin typeface="Calibri" pitchFamily="34" charset="0"/>
              </a:rPr>
              <a:t>rationalised</a:t>
            </a:r>
            <a:r>
              <a:rPr lang="en-US" sz="3200" b="1" kern="0" dirty="0" smtClean="0">
                <a:solidFill>
                  <a:schemeClr val="bg1"/>
                </a:solidFill>
                <a:latin typeface="Calibri" pitchFamily="34" charset="0"/>
              </a:rPr>
              <a:t> governance structure </a:t>
            </a:r>
          </a:p>
          <a:p>
            <a:pPr marL="95250" indent="-9525">
              <a:buClr>
                <a:schemeClr val="accent1">
                  <a:lumMod val="75000"/>
                </a:schemeClr>
              </a:buClr>
              <a:tabLst>
                <a:tab pos="95250" algn="l"/>
              </a:tabLst>
            </a:pPr>
            <a:r>
              <a:rPr lang="en-US" sz="3200" b="1" kern="0" dirty="0" smtClean="0">
                <a:solidFill>
                  <a:schemeClr val="bg1"/>
                </a:solidFill>
                <a:latin typeface="Calibri" pitchFamily="34" charset="0"/>
              </a:rPr>
              <a:t>General membership meeting in November to agree new model articles and secondary rules</a:t>
            </a:r>
          </a:p>
          <a:p>
            <a:pPr marL="95250" indent="-9525">
              <a:buClr>
                <a:schemeClr val="accent1">
                  <a:lumMod val="75000"/>
                </a:schemeClr>
              </a:buClr>
              <a:tabLst>
                <a:tab pos="95250" algn="l"/>
              </a:tabLst>
            </a:pPr>
            <a:r>
              <a:rPr lang="en-US" sz="3200" b="1" kern="0" dirty="0" smtClean="0">
                <a:solidFill>
                  <a:schemeClr val="bg1"/>
                </a:solidFill>
                <a:latin typeface="Calibri" pitchFamily="34" charset="0"/>
              </a:rPr>
              <a:t>Recruited board with appropriate skills to July AGM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c Bliss\Pictures\2009 Offas Dyke\DSCF77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9512" y="116632"/>
            <a:ext cx="8712968" cy="29854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95250" indent="-9525">
              <a:buClr>
                <a:schemeClr val="accent1">
                  <a:lumMod val="75000"/>
                </a:schemeClr>
              </a:buClr>
              <a:tabLst>
                <a:tab pos="95250" algn="l"/>
              </a:tabLst>
            </a:pPr>
            <a:r>
              <a:rPr lang="en-GB" sz="3200" b="1" kern="0" dirty="0" smtClean="0">
                <a:solidFill>
                  <a:schemeClr val="bg1"/>
                </a:solidFill>
                <a:latin typeface="Calibri" pitchFamily="34" charset="0"/>
              </a:rPr>
              <a:t>Outcome 3: separation of governance &amp; delivery</a:t>
            </a:r>
          </a:p>
          <a:p>
            <a:pPr marL="95250" indent="-9525">
              <a:buClr>
                <a:schemeClr val="accent1">
                  <a:lumMod val="75000"/>
                </a:schemeClr>
              </a:buClr>
              <a:tabLst>
                <a:tab pos="95250" algn="l"/>
              </a:tabLst>
            </a:pPr>
            <a:r>
              <a:rPr lang="en-GB" sz="3200" b="1" kern="0" dirty="0" smtClean="0">
                <a:solidFill>
                  <a:schemeClr val="bg1"/>
                </a:solidFill>
                <a:latin typeface="Calibri" pitchFamily="34" charset="0"/>
              </a:rPr>
              <a:t>Start to employ some staff (some through hours; some through consultancy; some membership support; some strategic) – the beginning of a journey – developing formal structures</a:t>
            </a:r>
            <a:endParaRPr lang="en-GB" sz="32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58775" indent="-273050">
              <a:buClr>
                <a:schemeClr val="accent1">
                  <a:lumMod val="75000"/>
                </a:schemeClr>
              </a:buClr>
              <a:tabLst>
                <a:tab pos="358775" algn="l"/>
              </a:tabLst>
            </a:pPr>
            <a:endParaRPr lang="en-US" sz="2800" kern="0" dirty="0" smtClean="0">
              <a:latin typeface="Century Gothic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c Bliss\Pictures\2009 Offas Dyke\DSCF7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16632"/>
            <a:ext cx="8892480" cy="29854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49263" indent="-274638">
              <a:buFont typeface="Arial" pitchFamily="34" charset="0"/>
              <a:buChar char="•"/>
            </a:pPr>
            <a:r>
              <a:rPr lang="en-GB" sz="3200" b="1" dirty="0" smtClean="0">
                <a:solidFill>
                  <a:schemeClr val="bg1"/>
                </a:solidFill>
                <a:latin typeface="Calibri" pitchFamily="34" charset="0"/>
              </a:rPr>
              <a:t>a direct CCH membership offer to our members</a:t>
            </a:r>
          </a:p>
          <a:p>
            <a:pPr marL="449263" indent="-274638">
              <a:buFont typeface="Arial" pitchFamily="34" charset="0"/>
              <a:buChar char="•"/>
            </a:pPr>
            <a:r>
              <a:rPr lang="en-GB" sz="3200" b="1" dirty="0" err="1" smtClean="0">
                <a:solidFill>
                  <a:schemeClr val="bg1"/>
                </a:solidFill>
                <a:latin typeface="Calibri" pitchFamily="34" charset="0"/>
              </a:rPr>
              <a:t>eg</a:t>
            </a:r>
            <a:r>
              <a:rPr lang="en-GB" sz="3200" b="1" dirty="0" smtClean="0">
                <a:solidFill>
                  <a:schemeClr val="bg1"/>
                </a:solidFill>
                <a:latin typeface="Calibri" pitchFamily="34" charset="0"/>
              </a:rPr>
              <a:t>. some CCH members want regional activity</a:t>
            </a:r>
          </a:p>
          <a:p>
            <a:pPr marL="449263" indent="-274638">
              <a:buFont typeface="Arial" pitchFamily="34" charset="0"/>
              <a:buChar char="•"/>
            </a:pPr>
            <a:r>
              <a:rPr lang="en-GB" sz="3200" b="1" dirty="0" smtClean="0">
                <a:solidFill>
                  <a:schemeClr val="bg1"/>
                </a:solidFill>
                <a:latin typeface="Calibri" pitchFamily="34" charset="0"/>
              </a:rPr>
              <a:t>the CCH not in a position to offer full membership benefits to federal members</a:t>
            </a:r>
          </a:p>
          <a:p>
            <a:pPr marL="449263" indent="-274638">
              <a:buFont typeface="Arial" pitchFamily="34" charset="0"/>
              <a:buChar char="•"/>
            </a:pPr>
            <a:r>
              <a:rPr lang="en-GB" sz="3200" b="1" dirty="0" smtClean="0">
                <a:solidFill>
                  <a:schemeClr val="bg1"/>
                </a:solidFill>
                <a:latin typeface="Calibri" pitchFamily="34" charset="0"/>
              </a:rPr>
              <a:t>some initial discussions with some LFHC officers</a:t>
            </a:r>
          </a:p>
          <a:p>
            <a:pPr marL="358775" indent="-273050">
              <a:buClr>
                <a:schemeClr val="accent1">
                  <a:lumMod val="75000"/>
                </a:schemeClr>
              </a:buClr>
              <a:tabLst>
                <a:tab pos="358775" algn="l"/>
              </a:tabLst>
            </a:pPr>
            <a:endParaRPr lang="en-US" sz="2800" kern="0" dirty="0" smtClean="0">
              <a:latin typeface="Century Gothic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ic Bliss\Pictures\2009 Offas Dyke\DSCF7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116632"/>
            <a:ext cx="8964488" cy="73558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58775" indent="-273050">
              <a:buClr>
                <a:schemeClr val="bg1"/>
              </a:buClr>
              <a:tabLst>
                <a:tab pos="358775" algn="l"/>
              </a:tabLst>
            </a:pPr>
            <a:r>
              <a:rPr lang="en-GB" sz="3200" b="1" dirty="0" smtClean="0">
                <a:solidFill>
                  <a:schemeClr val="bg1"/>
                </a:solidFill>
                <a:latin typeface="Calibri" pitchFamily="34" charset="0"/>
              </a:rPr>
              <a:t>Option 1 – the LFHC becomes a CCH regional group</a:t>
            </a:r>
          </a:p>
          <a:p>
            <a:pPr marL="358775" indent="-273050">
              <a:buClr>
                <a:schemeClr val="bg1"/>
              </a:buClr>
              <a:buFont typeface="Arial" pitchFamily="34" charset="0"/>
              <a:buChar char="•"/>
              <a:tabLst>
                <a:tab pos="358775" algn="l"/>
              </a:tabLst>
            </a:pPr>
            <a:r>
              <a:rPr lang="en-GB" sz="3200" dirty="0" smtClean="0">
                <a:latin typeface="Calibri" pitchFamily="34" charset="0"/>
              </a:rPr>
              <a:t>a CCH London committee advising on how the CCH operates in London – chaired by a CCH director – members drawn from CCH London members (potentially replicating how LFHC works now)</a:t>
            </a:r>
          </a:p>
          <a:p>
            <a:pPr marL="358775" indent="-273050">
              <a:buClr>
                <a:schemeClr val="bg1"/>
              </a:buClr>
              <a:buFont typeface="Arial" pitchFamily="34" charset="0"/>
              <a:buChar char="•"/>
              <a:tabLst>
                <a:tab pos="358775" algn="l"/>
              </a:tabLst>
            </a:pPr>
            <a:endParaRPr lang="en-GB" sz="3200" dirty="0" smtClean="0">
              <a:latin typeface="Calibri" pitchFamily="34" charset="0"/>
            </a:endParaRPr>
          </a:p>
          <a:p>
            <a:pPr marL="358775" indent="-273050">
              <a:buClr>
                <a:schemeClr val="bg1"/>
              </a:buClr>
              <a:buFont typeface="Arial" pitchFamily="34" charset="0"/>
              <a:buChar char="•"/>
              <a:tabLst>
                <a:tab pos="358775" algn="l"/>
              </a:tabLst>
            </a:pPr>
            <a:endParaRPr lang="en-GB" sz="3200" dirty="0" smtClean="0">
              <a:latin typeface="Calibri" pitchFamily="34" charset="0"/>
            </a:endParaRPr>
          </a:p>
          <a:p>
            <a:pPr marL="358775" indent="-273050">
              <a:buClr>
                <a:schemeClr val="bg1"/>
              </a:buClr>
              <a:buFont typeface="Arial" pitchFamily="34" charset="0"/>
              <a:buChar char="•"/>
              <a:tabLst>
                <a:tab pos="358775" algn="l"/>
              </a:tabLst>
            </a:pPr>
            <a:endParaRPr lang="en-GB" sz="3200" dirty="0" smtClean="0">
              <a:latin typeface="Calibri" pitchFamily="34" charset="0"/>
            </a:endParaRPr>
          </a:p>
          <a:p>
            <a:pPr marL="358775" indent="-273050">
              <a:buClr>
                <a:schemeClr val="bg1"/>
              </a:buClr>
              <a:buFont typeface="Arial" pitchFamily="34" charset="0"/>
              <a:buChar char="•"/>
              <a:tabLst>
                <a:tab pos="358775" algn="l"/>
              </a:tabLst>
            </a:pPr>
            <a:endParaRPr lang="en-GB" sz="3200" dirty="0" smtClean="0">
              <a:latin typeface="Calibri" pitchFamily="34" charset="0"/>
            </a:endParaRPr>
          </a:p>
          <a:p>
            <a:pPr marL="358775" indent="-273050">
              <a:buClr>
                <a:schemeClr val="bg1"/>
              </a:buClr>
              <a:buFont typeface="Arial" pitchFamily="34" charset="0"/>
              <a:buChar char="•"/>
              <a:tabLst>
                <a:tab pos="358775" algn="l"/>
              </a:tabLst>
            </a:pPr>
            <a:r>
              <a:rPr lang="en-GB" sz="3200" dirty="0" smtClean="0">
                <a:latin typeface="Calibri" pitchFamily="34" charset="0"/>
              </a:rPr>
              <a:t>an identified proportion of CCH resources devoted to London co-operative activity (NB. the CCH already does a lot of work in London)</a:t>
            </a:r>
          </a:p>
          <a:p>
            <a:pPr marL="358775" indent="-273050">
              <a:buClr>
                <a:schemeClr val="bg1"/>
              </a:buClr>
              <a:buFont typeface="Arial" pitchFamily="34" charset="0"/>
              <a:buChar char="•"/>
              <a:tabLst>
                <a:tab pos="358775" algn="l"/>
              </a:tabLst>
            </a:pPr>
            <a:endParaRPr lang="en-GB" sz="32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58775" indent="-2730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358775" algn="l"/>
              </a:tabLst>
            </a:pPr>
            <a:endParaRPr lang="en-GB" sz="2800" dirty="0" smtClean="0">
              <a:solidFill>
                <a:schemeClr val="bg1"/>
              </a:solidFill>
              <a:latin typeface="Comfortaa" pitchFamily="34" charset="0"/>
            </a:endParaRPr>
          </a:p>
          <a:p>
            <a:pPr marL="358775" indent="-2730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358775" algn="l"/>
              </a:tabLst>
            </a:pPr>
            <a:endParaRPr lang="en-GB" sz="2800" dirty="0" smtClean="0">
              <a:solidFill>
                <a:schemeClr val="bg1"/>
              </a:solidFill>
              <a:latin typeface="Comforta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c Bliss\Pictures\2009 Offas Dyke\DSCF78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155535"/>
            <a:ext cx="8964488" cy="64940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58775" indent="-273050">
              <a:buClr>
                <a:schemeClr val="bg1"/>
              </a:buClr>
              <a:buFont typeface="Arial" pitchFamily="34" charset="0"/>
              <a:buChar char="•"/>
              <a:tabLst>
                <a:tab pos="358775" algn="l"/>
              </a:tabLst>
            </a:pPr>
            <a:r>
              <a:rPr lang="en-GB" sz="3200" dirty="0" smtClean="0">
                <a:latin typeface="Calibri" pitchFamily="34" charset="0"/>
              </a:rPr>
              <a:t>subject to what London CCH members wanted, continuation of Forums</a:t>
            </a:r>
          </a:p>
          <a:p>
            <a:pPr marL="358775" indent="-273050">
              <a:buClr>
                <a:schemeClr val="bg1"/>
              </a:buClr>
              <a:buFont typeface="Arial" pitchFamily="34" charset="0"/>
              <a:buChar char="•"/>
              <a:tabLst>
                <a:tab pos="358775" algn="l"/>
              </a:tabLst>
            </a:pPr>
            <a:r>
              <a:rPr lang="en-GB" sz="3200" dirty="0" smtClean="0">
                <a:latin typeface="Calibri" pitchFamily="34" charset="0"/>
              </a:rPr>
              <a:t>a single arrangement to engage with the GLA and other London bodies</a:t>
            </a:r>
          </a:p>
          <a:p>
            <a:pPr marL="358775" indent="-273050">
              <a:buClr>
                <a:schemeClr val="bg1"/>
              </a:buClr>
              <a:buFont typeface="Arial" pitchFamily="34" charset="0"/>
              <a:buChar char="•"/>
              <a:tabLst>
                <a:tab pos="358775" algn="l"/>
              </a:tabLst>
            </a:pPr>
            <a:endParaRPr lang="en-GB" sz="3200" dirty="0" smtClean="0">
              <a:latin typeface="Calibri" pitchFamily="34" charset="0"/>
            </a:endParaRPr>
          </a:p>
          <a:p>
            <a:pPr marL="358775" indent="-273050">
              <a:buClr>
                <a:schemeClr val="bg1"/>
              </a:buClr>
              <a:buFont typeface="Arial" pitchFamily="34" charset="0"/>
              <a:buChar char="•"/>
              <a:tabLst>
                <a:tab pos="358775" algn="l"/>
              </a:tabLst>
            </a:pPr>
            <a:endParaRPr lang="en-GB" sz="3200" dirty="0" smtClean="0">
              <a:latin typeface="Calibri" pitchFamily="34" charset="0"/>
            </a:endParaRPr>
          </a:p>
          <a:p>
            <a:pPr marL="358775" indent="-273050">
              <a:buClr>
                <a:schemeClr val="bg1"/>
              </a:buClr>
              <a:buFont typeface="Arial" pitchFamily="34" charset="0"/>
              <a:buChar char="•"/>
              <a:tabLst>
                <a:tab pos="358775" algn="l"/>
              </a:tabLst>
            </a:pPr>
            <a:endParaRPr lang="en-GB" sz="3200" dirty="0" smtClean="0">
              <a:latin typeface="Calibri" pitchFamily="34" charset="0"/>
            </a:endParaRPr>
          </a:p>
          <a:p>
            <a:pPr marL="358775" indent="-273050">
              <a:buClr>
                <a:schemeClr val="bg1"/>
              </a:buClr>
              <a:tabLst>
                <a:tab pos="358775" algn="l"/>
              </a:tabLst>
            </a:pPr>
            <a:endParaRPr lang="en-GB" sz="3200" dirty="0" smtClean="0">
              <a:latin typeface="Calibri" pitchFamily="34" charset="0"/>
            </a:endParaRPr>
          </a:p>
          <a:p>
            <a:pPr marL="358775" indent="-273050">
              <a:buClr>
                <a:schemeClr val="bg1"/>
              </a:buClr>
              <a:buFont typeface="Arial" pitchFamily="34" charset="0"/>
              <a:buChar char="•"/>
              <a:tabLst>
                <a:tab pos="358775" algn="l"/>
              </a:tabLst>
            </a:pPr>
            <a:r>
              <a:rPr lang="en-GB" sz="3200" dirty="0" smtClean="0">
                <a:solidFill>
                  <a:schemeClr val="bg1"/>
                </a:solidFill>
                <a:latin typeface="Calibri" pitchFamily="34" charset="0"/>
              </a:rPr>
              <a:t>publicity to all LFHC members asking if they wish to be members of the merged body</a:t>
            </a:r>
          </a:p>
          <a:p>
            <a:pPr marL="358775" indent="-273050">
              <a:buClr>
                <a:schemeClr val="bg1"/>
              </a:buClr>
              <a:buFont typeface="Arial" pitchFamily="34" charset="0"/>
              <a:buChar char="•"/>
              <a:tabLst>
                <a:tab pos="358775" algn="l"/>
              </a:tabLst>
            </a:pPr>
            <a:r>
              <a:rPr lang="en-GB" sz="3200" dirty="0" smtClean="0">
                <a:solidFill>
                  <a:schemeClr val="bg1"/>
                </a:solidFill>
                <a:latin typeface="Calibri" pitchFamily="34" charset="0"/>
              </a:rPr>
              <a:t>dealing with the problem of duplicate affiliation fees for London housing co-ops </a:t>
            </a:r>
          </a:p>
          <a:p>
            <a:pPr marL="358775" indent="-273050">
              <a:buClr>
                <a:schemeClr val="bg1"/>
              </a:buClr>
              <a:buFont typeface="Arial" pitchFamily="34" charset="0"/>
              <a:buChar char="•"/>
              <a:tabLst>
                <a:tab pos="358775" algn="l"/>
              </a:tabLst>
            </a:pPr>
            <a:r>
              <a:rPr lang="en-GB" sz="3200" dirty="0" smtClean="0">
                <a:solidFill>
                  <a:schemeClr val="bg1"/>
                </a:solidFill>
                <a:latin typeface="Calibri" pitchFamily="34" charset="0"/>
              </a:rPr>
              <a:t>relationship with the NFTMO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6435</TotalTime>
  <Words>387</Words>
  <Application>Microsoft Office PowerPoint</Application>
  <PresentationFormat>On-screen Show (4:3)</PresentationFormat>
  <Paragraphs>60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The future relationship between CCH and the London Federation of Housing Co-ops</vt:lpstr>
      <vt:lpstr>CCH review process in 2013 Implementation from CCH conference in July 2014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Silicon Valley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International Conference on Housing Co-operatives</dc:title>
  <dc:creator>Jane Cameron</dc:creator>
  <cp:lastModifiedBy>Nic Bliss</cp:lastModifiedBy>
  <cp:revision>530</cp:revision>
  <dcterms:created xsi:type="dcterms:W3CDTF">2000-03-21T15:36:23Z</dcterms:created>
  <dcterms:modified xsi:type="dcterms:W3CDTF">2014-02-01T10:18:30Z</dcterms:modified>
</cp:coreProperties>
</file>