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5" r:id="rId6"/>
    <p:sldId id="266" r:id="rId7"/>
    <p:sldId id="290" r:id="rId8"/>
    <p:sldId id="257" r:id="rId9"/>
    <p:sldId id="298" r:id="rId10"/>
    <p:sldId id="289" r:id="rId11"/>
    <p:sldId id="275" r:id="rId12"/>
    <p:sldId id="294" r:id="rId13"/>
    <p:sldId id="299" r:id="rId14"/>
    <p:sldId id="296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1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1818" autoAdjust="0"/>
  </p:normalViewPr>
  <p:slideViewPr>
    <p:cSldViewPr>
      <p:cViewPr>
        <p:scale>
          <a:sx n="92" d="100"/>
          <a:sy n="92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05" d="100"/>
        <a:sy n="10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C6C1-F7AC-4EE0-AE45-99BEC96DC2BF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5C7C-3D76-4BCA-8814-D90D4C05CE4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729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Andy to introduce</a:t>
            </a:r>
            <a:r>
              <a:rPr lang="en-GB" baseline="0" dirty="0" smtClean="0"/>
              <a:t> both of us.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JMB manager &amp; CBS director and kym is 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333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Funding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We secured c£350k as we were 100% affordable housing and state aid did not therefore apply.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What did the CBS use this money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7246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Funding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first step is to identify a potential site, work out who owns it and then agree to acquire 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60177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01312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27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16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equivalent to old industrial and providence society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35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Kym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US" dirty="0" smtClean="0"/>
              <a:t>igloo is the UK’s leading responsible real estate business. </a:t>
            </a:r>
          </a:p>
          <a:p>
            <a:endParaRPr lang="en-US" dirty="0" smtClean="0"/>
          </a:p>
          <a:p>
            <a:r>
              <a:rPr lang="en-US" dirty="0" smtClean="0"/>
              <a:t>As a purpose driven developer, funder and partner, we work with communities, local authorities and investors who want to make the world better one place at a time.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An igloo project has People, Place and Planet at its heart.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 CLD so important?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169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Former site of 20 lockup garages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history - hg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High value area both for rented or buying. 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Kym</a:t>
            </a:r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264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Andy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264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question is how do you convince local people</a:t>
            </a:r>
            <a:r>
              <a:rPr lang="en-GB" baseline="0" dirty="0" smtClean="0"/>
              <a:t> it</a:t>
            </a:r>
            <a:r>
              <a:rPr lang="fr-FR" baseline="0" dirty="0" smtClean="0"/>
              <a:t>’</a:t>
            </a:r>
            <a:r>
              <a:rPr lang="en-GB" baseline="0" dirty="0" smtClean="0"/>
              <a:t>s a good idea.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45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Legal advice Anthony Collins- really important that it is a mutual </a:t>
            </a:r>
          </a:p>
          <a:p>
            <a:endParaRPr lang="en-US" dirty="0" smtClean="0"/>
          </a:p>
          <a:p>
            <a:r>
              <a:rPr lang="en-US" dirty="0" smtClean="0"/>
              <a:t>Development</a:t>
            </a:r>
            <a:r>
              <a:rPr lang="en-US" baseline="0" dirty="0" smtClean="0"/>
              <a:t> partner- igloo :community ethos. Need a higher of support than a HA with large development section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997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was some initial </a:t>
            </a:r>
            <a:r>
              <a:rPr lang="en-US" dirty="0" err="1" smtClean="0"/>
              <a:t>skeptism</a:t>
            </a:r>
            <a:r>
              <a:rPr lang="en-US" dirty="0" smtClean="0"/>
              <a:t>… particularly from those</a:t>
            </a:r>
            <a:r>
              <a:rPr lang="en-US" baseline="0" dirty="0" smtClean="0"/>
              <a:t> that lived next door.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along with the architects, Bell Phillips we s</a:t>
            </a:r>
            <a:r>
              <a:rPr lang="en-US" dirty="0" smtClean="0"/>
              <a:t>tarted with a blank sheet of paper</a:t>
            </a:r>
            <a:r>
              <a:rPr lang="en-US" baseline="0" dirty="0" smtClean="0"/>
              <a:t> and from there we built trust. The key was at each step of this collaborative co-design process we </a:t>
            </a:r>
            <a:r>
              <a:rPr lang="en-US" dirty="0" smtClean="0"/>
              <a:t>have demonstrated</a:t>
            </a:r>
            <a:r>
              <a:rPr lang="en-US" baseline="0" dirty="0" smtClean="0"/>
              <a:t> how comments are recorded and how they have influenced the design. </a:t>
            </a:r>
          </a:p>
          <a:p>
            <a:endParaRPr lang="en-US" dirty="0" smtClean="0"/>
          </a:p>
          <a:p>
            <a:r>
              <a:rPr lang="en-US" dirty="0" smtClean="0"/>
              <a:t>Prior to planning we conducted</a:t>
            </a:r>
            <a:r>
              <a:rPr lang="en-US" baseline="0" dirty="0" smtClean="0"/>
              <a:t> </a:t>
            </a:r>
            <a:r>
              <a:rPr lang="en-US" dirty="0" smtClean="0"/>
              <a:t>8 formal consultation</a:t>
            </a:r>
            <a:r>
              <a:rPr lang="en-US" baseline="0" dirty="0" smtClean="0"/>
              <a:t> events</a:t>
            </a:r>
            <a:r>
              <a:rPr lang="en-US" dirty="0" smtClean="0"/>
              <a:t>, and many one to one meetings to discuss any particular</a:t>
            </a:r>
            <a:r>
              <a:rPr lang="en-US" baseline="0" dirty="0" smtClean="0"/>
              <a:t> concerns. </a:t>
            </a:r>
            <a:r>
              <a:rPr lang="en-US" dirty="0" smtClean="0"/>
              <a:t>We</a:t>
            </a:r>
            <a:r>
              <a:rPr lang="en-US" baseline="0" dirty="0" smtClean="0"/>
              <a:t> used a variety of methods to engage with people including a w</a:t>
            </a:r>
            <a:r>
              <a:rPr lang="en-US" dirty="0" smtClean="0"/>
              <a:t>alking tours, focus</a:t>
            </a:r>
            <a:r>
              <a:rPr lang="en-US" baseline="0" dirty="0" smtClean="0"/>
              <a:t> groups, one on one sessions, and presentations…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Success of these events has been demonstrated by excellent ongoing attendance to these events and initial concerns turning into positive support.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5C7C-3D76-4BCA-8814-D90D4C05CE4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656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1C6E-FCF0-498A-9109-39BD777474A1}" type="datetimeFigureOut">
              <a:rPr lang="en-GB" smtClean="0"/>
              <a:pPr/>
              <a:t>23/10/2015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ECA9-8C74-4E5F-A377-E559EF50EB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36296" y="189706"/>
            <a:ext cx="1656581" cy="128693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813376"/>
            <a:ext cx="9144000" cy="0"/>
          </a:xfrm>
          <a:prstGeom prst="line">
            <a:avLst/>
          </a:prstGeom>
          <a:ln w="152400">
            <a:solidFill>
              <a:srgbClr val="FE0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dy.Bates@Leathermarketjmb.org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ym.shaen-carter@igloo.uk.n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952836"/>
            <a:ext cx="8064896" cy="7920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Andy Bates &amp; Kym </a:t>
            </a:r>
            <a:r>
              <a:rPr lang="en-GB" sz="2400" dirty="0" err="1" smtClean="0"/>
              <a:t>Shaen</a:t>
            </a:r>
            <a:r>
              <a:rPr lang="en-GB" sz="2400" dirty="0" smtClean="0"/>
              <a:t>-Carter</a:t>
            </a:r>
          </a:p>
          <a:p>
            <a:r>
              <a:rPr lang="en-GB" sz="1600" dirty="0" smtClean="0"/>
              <a:t>17/09/2015 </a:t>
            </a:r>
            <a:endParaRPr lang="en-GB" sz="16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78855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smtClean="0"/>
              <a:t>London housing Coops</a:t>
            </a:r>
            <a:endParaRPr lang="en-GB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852" y="2888940"/>
            <a:ext cx="4950296" cy="3220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2154560" y="262184"/>
            <a:ext cx="3065512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Feasibility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683568" y="1628800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Grant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Urban CLT Fund  </a:t>
            </a:r>
          </a:p>
          <a:p>
            <a:pPr marL="1257300" lvl="2" indent="-34290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Three days of expert advice</a:t>
            </a:r>
          </a:p>
          <a:p>
            <a:pPr marL="1257300" lvl="2" indent="-342900"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0000"/>
                </a:solidFill>
              </a:rPr>
              <a:t>£4,000 for </a:t>
            </a:r>
            <a:r>
              <a:rPr lang="en-GB" dirty="0" smtClean="0"/>
              <a:t>legal advice to incorporate a new CLT or secure land, to prepare your business plan, to cover some technical costs or community engagement costs.</a:t>
            </a:r>
            <a:endParaRPr lang="en-US" dirty="0" smtClean="0">
              <a:solidFill>
                <a:srgbClr val="000000"/>
              </a:solidFill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GLA/HCA: (CRTB) At the time, feasibility grants of up to £178,000 were available. 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Grants from local charities or </a:t>
            </a:r>
            <a:r>
              <a:rPr lang="en-US" dirty="0" err="1" smtClean="0">
                <a:solidFill>
                  <a:srgbClr val="000000"/>
                </a:solidFill>
              </a:rPr>
              <a:t>organisations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Sweat Equity</a:t>
            </a:r>
          </a:p>
          <a:p>
            <a:pPr marL="342900" indent="-342900"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</a:rPr>
              <a:t>Pro-bono </a:t>
            </a:r>
            <a:r>
              <a:rPr lang="en-US" dirty="0" smtClean="0">
                <a:solidFill>
                  <a:srgbClr val="000000"/>
                </a:solidFill>
              </a:rPr>
              <a:t>advice</a:t>
            </a:r>
          </a:p>
          <a:p>
            <a:pPr marL="342900" indent="-342900"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</a:rPr>
              <a:t>JMB £200,000 contribution (cash flow)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4-06-12 at 23.17.0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27" b="2239"/>
          <a:stretch/>
        </p:blipFill>
        <p:spPr>
          <a:xfrm>
            <a:off x="6660232" y="2060848"/>
            <a:ext cx="1296144" cy="1343840"/>
          </a:xfrm>
          <a:prstGeom prst="rect">
            <a:avLst/>
          </a:prstGeom>
        </p:spPr>
      </p:pic>
      <p:pic>
        <p:nvPicPr>
          <p:cNvPr id="3" name="Picture 2" descr="Screen Shot 2014-06-12 at 23.18.1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94"/>
          <a:stretch/>
        </p:blipFill>
        <p:spPr>
          <a:xfrm>
            <a:off x="5868144" y="3752458"/>
            <a:ext cx="2592288" cy="1714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3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633662"/>
            <a:ext cx="7344816" cy="4032448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Land transfer – agreement to lease / lease</a:t>
            </a:r>
          </a:p>
          <a:p>
            <a:r>
              <a:rPr lang="en-GB" sz="2000" dirty="0" smtClean="0"/>
              <a:t>Allocations</a:t>
            </a:r>
          </a:p>
          <a:p>
            <a:pPr lvl="1"/>
            <a:r>
              <a:rPr lang="en-GB" sz="1800" dirty="0" smtClean="0"/>
              <a:t>Local lettings policy</a:t>
            </a:r>
          </a:p>
          <a:p>
            <a:pPr lvl="1"/>
            <a:r>
              <a:rPr lang="en-GB" sz="1800" dirty="0" smtClean="0"/>
              <a:t>100% on this custom build project</a:t>
            </a:r>
          </a:p>
          <a:p>
            <a:pPr lvl="1"/>
            <a:r>
              <a:rPr lang="en-GB" sz="1800" dirty="0" smtClean="0"/>
              <a:t>50% across three named local sites</a:t>
            </a:r>
          </a:p>
          <a:p>
            <a:r>
              <a:rPr lang="en-GB" sz="2000" dirty="0" smtClean="0"/>
              <a:t>Funding agreement</a:t>
            </a:r>
          </a:p>
          <a:p>
            <a:pPr lvl="1"/>
            <a:r>
              <a:rPr lang="en-GB" sz="1800" dirty="0" smtClean="0"/>
              <a:t>100% of the remaining funding required up to a stated maximum (based on current estimate of GDC + 5%).</a:t>
            </a:r>
          </a:p>
          <a:p>
            <a:pPr lvl="1"/>
            <a:r>
              <a:rPr lang="en-GB" sz="1800" dirty="0" smtClean="0"/>
              <a:t>Interim funding: RIBA Stage D to start on site.</a:t>
            </a:r>
          </a:p>
          <a:p>
            <a:pPr lvl="1"/>
            <a:r>
              <a:rPr lang="en-GB" sz="1800" dirty="0" smtClean="0"/>
              <a:t>Drawn down quarterly in advance</a:t>
            </a:r>
          </a:p>
          <a:p>
            <a:pPr lvl="1">
              <a:buNone/>
            </a:pP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Southwark Council will include as part of 11,000 homes target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39442" y="548680"/>
            <a:ext cx="6048672" cy="652934"/>
          </a:xfrm>
        </p:spPr>
        <p:txBody>
          <a:bodyPr>
            <a:noAutofit/>
          </a:bodyPr>
          <a:lstStyle/>
          <a:p>
            <a:r>
              <a:rPr lang="en-GB" sz="3200" dirty="0" smtClean="0"/>
              <a:t>Construction to completion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700808"/>
            <a:ext cx="72728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The JMB/CBS is respect and trusted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Unlock challenging sites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Great people have given their time for free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Residents want to be involved and listened to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Communities have a wealth of knowledge and understanding of the local area. This is key for developments to knit into the local areas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Absolute focus on this development- not diverse objectives of large organisation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 Communities and people are more proud of something they have helped to build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9442" y="60152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  <a:r>
              <a:rPr lang="en-GB" sz="2800" b="1" dirty="0" smtClean="0"/>
              <a:t>ommunity </a:t>
            </a:r>
            <a:r>
              <a:rPr lang="en-GB" sz="2800" b="1" dirty="0"/>
              <a:t>led </a:t>
            </a:r>
            <a:r>
              <a:rPr lang="en-GB" sz="2800" b="1" dirty="0" smtClean="0"/>
              <a:t>development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851104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Lessons learnt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353347"/>
          </a:xfrm>
        </p:spPr>
        <p:txBody>
          <a:bodyPr>
            <a:noAutofit/>
          </a:bodyPr>
          <a:lstStyle/>
          <a:p>
            <a:r>
              <a:rPr lang="en-GB" sz="1800" dirty="0" smtClean="0"/>
              <a:t> Take time to galvanise your community </a:t>
            </a:r>
          </a:p>
          <a:p>
            <a:r>
              <a:rPr lang="en-GB" sz="1800" dirty="0" smtClean="0"/>
              <a:t> Strong and consistent political support is vital</a:t>
            </a:r>
          </a:p>
          <a:p>
            <a:r>
              <a:rPr lang="en-GB" sz="1800" dirty="0" smtClean="0"/>
              <a:t> This is a new model for local authorities and their lawyers</a:t>
            </a:r>
          </a:p>
          <a:p>
            <a:r>
              <a:rPr lang="en-GB" sz="1800" dirty="0" smtClean="0"/>
              <a:t> Risk management – legal constitution &amp; professional team to manage risks </a:t>
            </a:r>
          </a:p>
          <a:p>
            <a:r>
              <a:rPr lang="en-GB" sz="1800" dirty="0" smtClean="0"/>
              <a:t> Demonstrate tight financial control</a:t>
            </a:r>
          </a:p>
          <a:p>
            <a:r>
              <a:rPr lang="en-GB" sz="1800" dirty="0" smtClean="0"/>
              <a:t> An innovative approach takes time – the first time</a:t>
            </a:r>
          </a:p>
          <a:p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644008" y="1412776"/>
            <a:ext cx="4104456" cy="463711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58003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Residents comments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59221">
            <a:off x="5090175" y="3695528"/>
            <a:ext cx="3816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“This </a:t>
            </a:r>
            <a:r>
              <a:rPr lang="en-US" sz="1200" dirty="0"/>
              <a:t>is an excellent job. The building is beautiful and I can’t wait to see the building completed</a:t>
            </a:r>
            <a:r>
              <a:rPr lang="en-US" sz="1200" dirty="0" smtClean="0"/>
              <a:t>.” </a:t>
            </a:r>
            <a:endParaRPr lang="en-US" sz="12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0581200">
            <a:off x="2872066" y="1588709"/>
            <a:ext cx="3588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ZurichBT" charset="0"/>
              </a:rPr>
              <a:t>“Very </a:t>
            </a:r>
            <a:r>
              <a:rPr lang="en-US" dirty="0">
                <a:latin typeface="ZurichBT" charset="0"/>
              </a:rPr>
              <a:t>happy with the indoor plan for our flat, </a:t>
            </a:r>
            <a:r>
              <a:rPr lang="en-US" b="1" dirty="0">
                <a:latin typeface="ZurichBT" charset="0"/>
              </a:rPr>
              <a:t>when can we move in? </a:t>
            </a:r>
            <a:r>
              <a:rPr lang="en-US" dirty="0" smtClean="0">
                <a:latin typeface="ZurichBT" charset="0"/>
              </a:rPr>
              <a:t>“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 rot="620176">
            <a:off x="282080" y="4289291"/>
            <a:ext cx="44644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“Very </a:t>
            </a:r>
            <a:r>
              <a:rPr lang="en-US" sz="1400" i="1" dirty="0"/>
              <a:t>exciting to see what’s possible when estate residents feel empowered to make these new homes happen, to be part of the process of building new homes; there has been so much trouble taken by the JMB and the architects to make this a full community enterprise </a:t>
            </a:r>
            <a:r>
              <a:rPr lang="en-US" sz="1400" i="1" dirty="0" smtClean="0"/>
              <a:t>that </a:t>
            </a:r>
            <a:r>
              <a:rPr lang="en-US" sz="1400" i="1" dirty="0"/>
              <a:t>will have a good result. I think the final design will enhance the estate and also feel sure that people living in the new homes will have a very good quality environment. I hope this scheme is approved and inspires other developments in my community</a:t>
            </a:r>
            <a:r>
              <a:rPr lang="en-US" sz="1400" dirty="0" smtClean="0"/>
              <a:t>.”</a:t>
            </a:r>
            <a:endParaRPr lang="en-US" sz="1400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42534" y="2933852"/>
            <a:ext cx="3222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ZurichBT" charset="0"/>
              </a:rPr>
              <a:t>“This </a:t>
            </a:r>
            <a:r>
              <a:rPr lang="en-US" sz="1400" dirty="0">
                <a:latin typeface="ZurichBT" charset="0"/>
              </a:rPr>
              <a:t>is a very attractive building. I will miss my view across to Canary </a:t>
            </a:r>
            <a:r>
              <a:rPr lang="en-US" sz="1400" dirty="0" smtClean="0">
                <a:latin typeface="ZurichBT" charset="0"/>
              </a:rPr>
              <a:t>Wharf </a:t>
            </a:r>
            <a:r>
              <a:rPr lang="en-US" sz="1400" dirty="0">
                <a:latin typeface="ZurichBT" charset="0"/>
              </a:rPr>
              <a:t>but </a:t>
            </a:r>
            <a:r>
              <a:rPr lang="en-US" sz="1400" b="1" dirty="0">
                <a:latin typeface="ZurichBT" charset="0"/>
              </a:rPr>
              <a:t>I hope this building will provide beautiful homes for many people</a:t>
            </a:r>
            <a:r>
              <a:rPr lang="en-US" sz="1400" b="1" dirty="0" smtClean="0">
                <a:latin typeface="ZurichBT" charset="0"/>
              </a:rPr>
              <a:t>.”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6217662" y="1744476"/>
            <a:ext cx="22139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ZurichBT" charset="0"/>
              </a:rPr>
              <a:t>“Nice </a:t>
            </a:r>
            <a:r>
              <a:rPr lang="en-US" sz="1400" i="1" dirty="0">
                <a:latin typeface="ZurichBT" charset="0"/>
              </a:rPr>
              <a:t>and lovely. I love everything about this beautiful building</a:t>
            </a:r>
            <a:r>
              <a:rPr lang="en-US" sz="1400" i="1" dirty="0" smtClean="0">
                <a:latin typeface="ZurichBT" charset="0"/>
              </a:rPr>
              <a:t>.</a:t>
            </a:r>
            <a:r>
              <a:rPr lang="en-US" sz="1400" b="1" i="1" dirty="0">
                <a:latin typeface="ZurichBT" charset="0"/>
              </a:rPr>
              <a:t> Proud to be involved.</a:t>
            </a:r>
            <a:r>
              <a:rPr lang="en-US" sz="1400" i="1" dirty="0" smtClean="0">
                <a:latin typeface="ZurichBT" charset="0"/>
              </a:rPr>
              <a:t> I </a:t>
            </a:r>
            <a:r>
              <a:rPr lang="en-US" sz="1400" i="1" dirty="0">
                <a:latin typeface="ZurichBT" charset="0"/>
              </a:rPr>
              <a:t>can’t even wait for the building to be completed</a:t>
            </a:r>
            <a:r>
              <a:rPr lang="en-US" sz="1400" i="1" dirty="0" smtClean="0">
                <a:latin typeface="ZurichBT" charset="0"/>
              </a:rPr>
              <a:t>.” </a:t>
            </a:r>
            <a:endParaRPr lang="en-US" sz="4000" i="1" dirty="0"/>
          </a:p>
        </p:txBody>
      </p:sp>
      <p:sp>
        <p:nvSpPr>
          <p:cNvPr id="9" name="Rectangle 8"/>
          <p:cNvSpPr/>
          <p:nvPr/>
        </p:nvSpPr>
        <p:spPr>
          <a:xfrm>
            <a:off x="382505" y="1628800"/>
            <a:ext cx="1720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ZurichBT" charset="0"/>
              </a:rPr>
              <a:t>“After </a:t>
            </a:r>
            <a:r>
              <a:rPr lang="en-US" sz="1200" dirty="0">
                <a:latin typeface="ZurichBT" charset="0"/>
              </a:rPr>
              <a:t>attending many meetings with the CBS and residents I am very pleased to see the possible final design of this new block</a:t>
            </a:r>
            <a:r>
              <a:rPr lang="en-US" sz="1200" dirty="0" smtClean="0">
                <a:latin typeface="ZurichBT" charset="0"/>
              </a:rPr>
              <a:t>.”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5587870" y="4982134"/>
            <a:ext cx="28725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ZurichBT" charset="0"/>
              </a:rPr>
              <a:t>“</a:t>
            </a:r>
            <a:r>
              <a:rPr lang="en-US" sz="1400" dirty="0" smtClean="0">
                <a:latin typeface="ZurichBT" charset="0"/>
              </a:rPr>
              <a:t>Keen </a:t>
            </a:r>
            <a:r>
              <a:rPr lang="en-US" sz="1400" dirty="0">
                <a:latin typeface="ZurichBT" charset="0"/>
              </a:rPr>
              <a:t>to see more council run JMB properties built across </a:t>
            </a:r>
            <a:r>
              <a:rPr lang="en-US" sz="1400" dirty="0" err="1">
                <a:latin typeface="ZurichBT" charset="0"/>
              </a:rPr>
              <a:t>Southwark</a:t>
            </a:r>
            <a:r>
              <a:rPr lang="en-US" sz="1400" dirty="0">
                <a:latin typeface="ZurichBT" charset="0"/>
              </a:rPr>
              <a:t> </a:t>
            </a:r>
            <a:r>
              <a:rPr lang="en-US" sz="1400" dirty="0" smtClean="0">
                <a:latin typeface="ZurichBT" charset="0"/>
              </a:rPr>
              <a:t>therefore </a:t>
            </a:r>
            <a:r>
              <a:rPr lang="en-US" sz="1400" dirty="0">
                <a:latin typeface="ZurichBT" charset="0"/>
              </a:rPr>
              <a:t>support the project and </a:t>
            </a:r>
            <a:r>
              <a:rPr lang="en-US" sz="1400" b="1" dirty="0">
                <a:latin typeface="ZurichBT" charset="0"/>
              </a:rPr>
              <a:t>pleased to see local people consulted in the design process</a:t>
            </a:r>
            <a:r>
              <a:rPr lang="en-US" sz="1400" b="1" dirty="0" smtClean="0">
                <a:latin typeface="ZurichBT" charset="0"/>
              </a:rPr>
              <a:t>.”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2483233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Andy Bates </a:t>
            </a:r>
            <a:endParaRPr lang="en-GB" b="1" dirty="0"/>
          </a:p>
          <a:p>
            <a:r>
              <a:rPr lang="en-GB" dirty="0" smtClean="0"/>
              <a:t>Leathermarket JMB / CBS</a:t>
            </a:r>
          </a:p>
          <a:p>
            <a:r>
              <a:rPr lang="en-GB" dirty="0" smtClean="0">
                <a:hlinkClick r:id="rId2"/>
              </a:rPr>
              <a:t>Andy.Bates@Leathermarketjmb.org.uk</a:t>
            </a:r>
            <a:endParaRPr lang="en-GB" dirty="0" smtClean="0"/>
          </a:p>
          <a:p>
            <a:r>
              <a:rPr lang="en-US" dirty="0"/>
              <a:t>020-7450 </a:t>
            </a:r>
            <a:r>
              <a:rPr lang="en-US" dirty="0" smtClean="0"/>
              <a:t>8021</a:t>
            </a: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9592" y="24928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Kym </a:t>
            </a:r>
            <a:r>
              <a:rPr lang="en-GB" b="1" dirty="0" smtClean="0"/>
              <a:t>Shaen-Carter </a:t>
            </a:r>
          </a:p>
          <a:p>
            <a:r>
              <a:rPr lang="en-GB" dirty="0" smtClean="0"/>
              <a:t>igloo Regeneration</a:t>
            </a:r>
          </a:p>
          <a:p>
            <a:r>
              <a:rPr lang="en-GB" dirty="0" smtClean="0">
                <a:hlinkClick r:id="rId4"/>
              </a:rPr>
              <a:t>Kym.shaen-carter@igloo.uk.net</a:t>
            </a:r>
            <a:endParaRPr lang="en-GB" dirty="0" smtClean="0"/>
          </a:p>
          <a:p>
            <a:r>
              <a:rPr lang="en-GB" dirty="0" smtClean="0"/>
              <a:t>07702214300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040560" cy="994122"/>
          </a:xfrm>
        </p:spPr>
        <p:txBody>
          <a:bodyPr/>
          <a:lstStyle/>
          <a:p>
            <a:r>
              <a:rPr lang="en-GB" dirty="0" smtClean="0"/>
              <a:t>Who are the JMB?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3672408" cy="504056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Tenant Managed Organisation</a:t>
            </a:r>
          </a:p>
          <a:p>
            <a:r>
              <a:rPr lang="en-GB" sz="1800" dirty="0" smtClean="0"/>
              <a:t>Homes are owned by Southwark and managed by residents</a:t>
            </a:r>
          </a:p>
          <a:p>
            <a:r>
              <a:rPr lang="en-GB" sz="1800" dirty="0" smtClean="0"/>
              <a:t>TMO provides full range of housing management services including management of major repairs</a:t>
            </a:r>
          </a:p>
          <a:p>
            <a:r>
              <a:rPr lang="en-GB" sz="1800" dirty="0" smtClean="0"/>
              <a:t>JMB manages 1,500 homes of which 1,100 tenants &amp; 400 leaseholders</a:t>
            </a:r>
          </a:p>
          <a:p>
            <a:r>
              <a:rPr lang="en-GB" sz="1800" dirty="0" smtClean="0"/>
              <a:t>Est. 1996</a:t>
            </a:r>
          </a:p>
          <a:p>
            <a:r>
              <a:rPr lang="en-GB" sz="1800" dirty="0" smtClean="0"/>
              <a:t>3 continuation ballots</a:t>
            </a:r>
          </a:p>
          <a:p>
            <a:r>
              <a:rPr lang="en-GB" sz="1800" dirty="0" smtClean="0"/>
              <a:t>78% voted, 93% supported JMB</a:t>
            </a:r>
          </a:p>
          <a:p>
            <a:r>
              <a:rPr lang="en-GB" sz="1800" dirty="0" smtClean="0"/>
              <a:t>April 2013 became self-financing</a:t>
            </a:r>
          </a:p>
          <a:p>
            <a:pPr>
              <a:buNone/>
            </a:pP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0" y="1497538"/>
            <a:ext cx="3816424" cy="2304256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3933056"/>
            <a:ext cx="3816424" cy="2304256"/>
          </a:xfrm>
          <a:prstGeom prst="round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256584" cy="1143000"/>
          </a:xfrm>
        </p:spPr>
        <p:txBody>
          <a:bodyPr/>
          <a:lstStyle/>
          <a:p>
            <a:r>
              <a:rPr lang="en-GB" dirty="0" smtClean="0"/>
              <a:t>Who are the CBS?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2" y="1707096"/>
            <a:ext cx="3929608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1800" dirty="0" smtClean="0"/>
              <a:t>JMB directors established CBS to separate day-to-day housing management from riskier development</a:t>
            </a:r>
          </a:p>
          <a:p>
            <a:r>
              <a:rPr lang="en-GB" sz="1800" dirty="0" smtClean="0"/>
              <a:t>Community Benefit Society </a:t>
            </a:r>
          </a:p>
          <a:p>
            <a:r>
              <a:rPr lang="en-GB" sz="1800" dirty="0"/>
              <a:t>G</a:t>
            </a:r>
            <a:r>
              <a:rPr lang="en-GB" sz="1800" dirty="0" smtClean="0"/>
              <a:t>overned by the FCA</a:t>
            </a:r>
          </a:p>
          <a:p>
            <a:r>
              <a:rPr lang="en-GB" sz="1800" dirty="0" smtClean="0"/>
              <a:t>New board – some overlap with JMB but new development and regeneration experts attracted. </a:t>
            </a:r>
          </a:p>
          <a:p>
            <a:r>
              <a:rPr lang="en-GB" sz="1800" dirty="0" smtClean="0"/>
              <a:t>Not a registered provided</a:t>
            </a:r>
          </a:p>
          <a:p>
            <a:r>
              <a:rPr lang="en-GB" sz="1800" dirty="0" smtClean="0"/>
              <a:t>Aim to hold assets for community benefit in perpetuity 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47565" y="1515517"/>
            <a:ext cx="3816424" cy="2304256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1191" y="3917652"/>
            <a:ext cx="3816424" cy="2304256"/>
          </a:xfrm>
          <a:prstGeom prst="round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608512" cy="1143000"/>
          </a:xfrm>
        </p:spPr>
        <p:txBody>
          <a:bodyPr/>
          <a:lstStyle/>
          <a:p>
            <a:r>
              <a:rPr lang="en-GB" dirty="0" smtClean="0"/>
              <a:t>Who are igloo?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55576" y="1628800"/>
            <a:ext cx="3816424" cy="2304256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16016" y="1628800"/>
            <a:ext cx="3816424" cy="2304256"/>
          </a:xfrm>
          <a:prstGeom prst="round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5576" y="4005064"/>
            <a:ext cx="3816424" cy="2304256"/>
          </a:xfrm>
          <a:prstGeom prst="roundRect">
            <a:avLst/>
          </a:prstGeom>
          <a:blipFill rotWithShape="1">
            <a:blip r:embed="rId6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16016" y="4005064"/>
            <a:ext cx="3816424" cy="2304256"/>
          </a:xfrm>
          <a:prstGeom prst="roundRect">
            <a:avLst/>
          </a:prstGeom>
          <a:blipFill rotWithShape="1">
            <a:blip r:embed="rId7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95736" y="3573016"/>
            <a:ext cx="4608512" cy="79208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igloo is a developer, funder and partner with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cs typeface="Calibri"/>
              </a:rPr>
              <a:t>people, place and planet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at our heart.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39442" y="269776"/>
            <a:ext cx="703539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Kipling garages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42484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/>
              <a:t>27 new genuinely affordable homes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located in Bermondsey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100% council rents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No right to buy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Local lettings policy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Custom build</a:t>
            </a:r>
          </a:p>
          <a:p>
            <a:endParaRPr lang="en-GB" dirty="0" smtClean="0"/>
          </a:p>
          <a:p>
            <a:r>
              <a:rPr lang="en-GB" dirty="0" smtClean="0"/>
              <a:t>Gross </a:t>
            </a:r>
            <a:r>
              <a:rPr lang="en-GB" dirty="0"/>
              <a:t>D</a:t>
            </a:r>
            <a:r>
              <a:rPr lang="en-GB" dirty="0" smtClean="0"/>
              <a:t>evelopment </a:t>
            </a:r>
            <a:r>
              <a:rPr lang="en-GB" dirty="0"/>
              <a:t>C</a:t>
            </a:r>
            <a:r>
              <a:rPr lang="en-GB" dirty="0" smtClean="0"/>
              <a:t>ost (GDC) - £9.5m</a:t>
            </a:r>
          </a:p>
          <a:p>
            <a:r>
              <a:rPr lang="en-GB" dirty="0" smtClean="0"/>
              <a:t>GDC per home £350k</a:t>
            </a:r>
          </a:p>
          <a:p>
            <a:r>
              <a:rPr lang="en-GB" dirty="0" smtClean="0"/>
              <a:t>Construction cost - £6.3m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r>
              <a:rPr lang="en-GB" dirty="0" smtClean="0"/>
              <a:t>Planning Validation – Aug 2015</a:t>
            </a:r>
          </a:p>
          <a:p>
            <a:r>
              <a:rPr lang="en-GB" dirty="0" smtClean="0"/>
              <a:t>Start on site – Q2 2016</a:t>
            </a:r>
          </a:p>
          <a:p>
            <a:r>
              <a:rPr lang="en-GB" dirty="0" smtClean="0"/>
              <a:t>Completion Q3 2017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32040" y="3834836"/>
            <a:ext cx="3816424" cy="218645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1019" t="-9675" r="-5769" b="-31043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13668" y="1539761"/>
            <a:ext cx="3816424" cy="2232248"/>
          </a:xfrm>
          <a:prstGeom prst="round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51720" y="269776"/>
            <a:ext cx="6851104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Why develop?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556792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JMB Continuation </a:t>
            </a:r>
            <a:r>
              <a:rPr lang="en-US" dirty="0"/>
              <a:t>ballot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99% of JMB residents have a combined household income of under £</a:t>
            </a:r>
            <a:r>
              <a:rPr lang="en-US" dirty="0" smtClean="0"/>
              <a:t>30,000 [Q4 2012]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Southwark’s </a:t>
            </a:r>
            <a:r>
              <a:rPr lang="en-GB" dirty="0"/>
              <a:t>Housing Commission - average household income for social housing tenants was £13,000 per </a:t>
            </a:r>
            <a:r>
              <a:rPr lang="en-GB" dirty="0" smtClean="0"/>
              <a:t>year [Q2 2013]. Social rents or nothing....</a:t>
            </a:r>
          </a:p>
          <a:p>
            <a:pPr marL="285750" indent="-285750">
              <a:buFont typeface="Arial"/>
              <a:buChar char="•"/>
            </a:pP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Resident experience of development happening to them not with them...</a:t>
            </a:r>
          </a:p>
          <a:p>
            <a:pPr marL="285750" indent="-285750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03540" y="1340768"/>
            <a:ext cx="3816424" cy="2448272"/>
          </a:xfrm>
          <a:prstGeom prst="round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803540" y="3867084"/>
            <a:ext cx="3816424" cy="2304256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 l="-11019" t="-9675" r="-5769" b="-31043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12-18 months of ground work</a:t>
            </a:r>
          </a:p>
          <a:p>
            <a:endParaRPr lang="en-US" dirty="0" smtClean="0"/>
          </a:p>
          <a:p>
            <a:r>
              <a:rPr lang="en-US" dirty="0" smtClean="0"/>
              <a:t>Cold call survey early 2013: 87% thought new housing is an important issue that JMB should get to work on </a:t>
            </a:r>
          </a:p>
          <a:p>
            <a:endParaRPr lang="en-US" dirty="0" smtClean="0"/>
          </a:p>
          <a:p>
            <a:r>
              <a:rPr lang="en-US" dirty="0" smtClean="0"/>
              <a:t>6 months contacted 1,100 tenants contacted. 480 face to face interviews. 86%  support (a handful said not next to me)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30% of tenants had a substantial reason why they need to move: London dimension 16% of tenants overcrowded</a:t>
            </a:r>
          </a:p>
          <a:p>
            <a:endParaRPr lang="en-US" dirty="0" smtClean="0"/>
          </a:p>
          <a:p>
            <a:r>
              <a:rPr lang="en-US" dirty="0" smtClean="0"/>
              <a:t>Part of Better Fit local allocations: matching over and under-occupying residents: create a chain of benefit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1720" y="269776"/>
            <a:ext cx="6851104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Local support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9776"/>
            <a:ext cx="6851104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How we got started? 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499992" y="1628800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Community Pressure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Questionnaire results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Genuinely affordable housing group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Raising </a:t>
            </a:r>
            <a:r>
              <a:rPr lang="en-US" dirty="0">
                <a:solidFill>
                  <a:srgbClr val="000000"/>
                </a:solidFill>
              </a:rPr>
              <a:t>issues with tenants and residents associations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2.  </a:t>
            </a:r>
            <a:r>
              <a:rPr lang="en-US" dirty="0" smtClean="0">
                <a:solidFill>
                  <a:srgbClr val="000000"/>
                </a:solidFill>
              </a:rPr>
              <a:t>  Free </a:t>
            </a:r>
            <a:r>
              <a:rPr lang="en-US" dirty="0">
                <a:solidFill>
                  <a:srgbClr val="000000"/>
                </a:solidFill>
              </a:rPr>
              <a:t>Advice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Community </a:t>
            </a:r>
            <a:r>
              <a:rPr lang="en-US" dirty="0" smtClean="0">
                <a:solidFill>
                  <a:srgbClr val="000000"/>
                </a:solidFill>
              </a:rPr>
              <a:t>Vehicle- CBS (mutual)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eriod" startAt="3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Development </a:t>
            </a:r>
            <a:r>
              <a:rPr lang="en-US" dirty="0" smtClean="0">
                <a:solidFill>
                  <a:srgbClr val="000000"/>
                </a:solidFill>
              </a:rPr>
              <a:t>Partner (igloo)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3568" y="1412776"/>
            <a:ext cx="3456384" cy="468052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72608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Consultation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116632"/>
            <a:ext cx="1831939" cy="12961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3568" y="1403470"/>
            <a:ext cx="3816424" cy="2448272"/>
          </a:xfrm>
          <a:prstGeom prst="round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83568" y="3914444"/>
            <a:ext cx="3816424" cy="2448272"/>
          </a:xfrm>
          <a:prstGeom prst="roundRect">
            <a:avLst/>
          </a:prstGeom>
          <a:blipFill rotWithShape="1">
            <a:blip r:embed="rId5" cstate="print"/>
            <a:srcRect/>
            <a:stretch>
              <a:fillRect l="-5074" t="-1" b="-5398"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4008" y="1403470"/>
            <a:ext cx="3816424" cy="2448272"/>
          </a:xfrm>
          <a:prstGeom prst="roundRect">
            <a:avLst/>
          </a:prstGeom>
          <a:blipFill rotWithShape="1">
            <a:blip r:embed="rId6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16016" y="3914444"/>
            <a:ext cx="3816424" cy="2448272"/>
          </a:xfrm>
          <a:prstGeom prst="roundRect">
            <a:avLst/>
          </a:prstGeom>
          <a:blipFill rotWithShape="1">
            <a:blip r:embed="rId7" cstate="print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1258</Words>
  <Application>Microsoft Office PowerPoint</Application>
  <PresentationFormat>On-screen Show (4:3)</PresentationFormat>
  <Paragraphs>186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London housing Coops</vt:lpstr>
      <vt:lpstr>Who are the JMB?</vt:lpstr>
      <vt:lpstr>Who are the CBS?</vt:lpstr>
      <vt:lpstr>Who are igloo?</vt:lpstr>
      <vt:lpstr>Kipling garages</vt:lpstr>
      <vt:lpstr>Why develop?</vt:lpstr>
      <vt:lpstr>Local support</vt:lpstr>
      <vt:lpstr>How we got started? </vt:lpstr>
      <vt:lpstr>Consultation</vt:lpstr>
      <vt:lpstr>Feasibility</vt:lpstr>
      <vt:lpstr>Construction to completion</vt:lpstr>
      <vt:lpstr>Slide 12</vt:lpstr>
      <vt:lpstr>Lessons learnt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Leathermarket Community Benefit Society</dc:title>
  <dc:creator>Andy Bates</dc:creator>
  <cp:lastModifiedBy>andy bates</cp:lastModifiedBy>
  <cp:revision>123</cp:revision>
  <dcterms:created xsi:type="dcterms:W3CDTF">2014-02-22T09:31:09Z</dcterms:created>
  <dcterms:modified xsi:type="dcterms:W3CDTF">2015-10-23T17:28:33Z</dcterms:modified>
</cp:coreProperties>
</file>