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7" r:id="rId5"/>
    <p:sldId id="277" r:id="rId6"/>
    <p:sldId id="260" r:id="rId7"/>
    <p:sldId id="280" r:id="rId8"/>
    <p:sldId id="283" r:id="rId9"/>
    <p:sldId id="263" r:id="rId10"/>
    <p:sldId id="267" r:id="rId11"/>
    <p:sldId id="284" r:id="rId12"/>
    <p:sldId id="281" r:id="rId13"/>
    <p:sldId id="285" r:id="rId14"/>
    <p:sldId id="286" r:id="rId15"/>
    <p:sldId id="271" r:id="rId16"/>
    <p:sldId id="273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Microsoft YaHei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49E0-F732-594C-AF03-556FB9990630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84CAD-5CAF-C443-8836-2CB3179DA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32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8DA50B40-B266-FF42-BF7C-3862482163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21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4B8EC8-350C-A649-9E64-5DEF5C407B0C}" type="slidenum">
              <a:rPr lang="en-GB"/>
              <a:pPr/>
              <a:t>1</a:t>
            </a:fld>
            <a:endParaRPr lang="en-GB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24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6CBBC-29C3-8B46-8019-9E97BFBC6447}" type="slidenum">
              <a:rPr lang="en-GB"/>
              <a:pPr/>
              <a:t>13</a:t>
            </a:fld>
            <a:endParaRPr lang="en-GB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336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4F636E-7700-CE4D-968D-5D3AEC1D1292}" type="slidenum">
              <a:rPr lang="en-GB"/>
              <a:pPr/>
              <a:t>14</a:t>
            </a:fld>
            <a:endParaRPr lang="en-GB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12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DA733B-5360-5C4A-A184-60D197AC962E}" type="slidenum">
              <a:rPr lang="en-GB"/>
              <a:pPr/>
              <a:t>2</a:t>
            </a:fld>
            <a:endParaRPr lang="en-GB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101725"/>
            <a:ext cx="1588" cy="54895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0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480470-3C3F-3F48-A1CA-A21E26DB2669}" type="slidenum">
              <a:rPr lang="en-GB"/>
              <a:pPr/>
              <a:t>4</a:t>
            </a:fld>
            <a:endParaRPr lang="en-GB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9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24D6F0-0C24-4041-9F2D-B26F677B30B7}" type="slidenum">
              <a:rPr lang="en-GB"/>
              <a:pPr/>
              <a:t>5</a:t>
            </a:fld>
            <a:endParaRPr lang="en-GB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43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A82A6B-09EE-5947-9893-692F45E01909}" type="slidenum">
              <a:rPr lang="en-GB"/>
              <a:pPr/>
              <a:t>6</a:t>
            </a:fld>
            <a:endParaRPr lang="en-GB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61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A7E273-FE4C-5247-B783-87899805BEA0}" type="slidenum">
              <a:rPr lang="en-GB"/>
              <a:pPr/>
              <a:t>7</a:t>
            </a:fld>
            <a:endParaRPr lang="en-GB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42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9650FB-7222-0F48-B551-4BBAA0EA37DC}" type="slidenum">
              <a:rPr lang="en-GB"/>
              <a:pPr/>
              <a:t>8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47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59270A-3409-9B4B-A913-31F16BD28384}" type="slidenum">
              <a:rPr lang="en-GB"/>
              <a:pPr/>
              <a:t>9</a:t>
            </a:fld>
            <a:endParaRPr lang="en-GB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24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A82A6B-09EE-5947-9893-692F45E01909}" type="slidenum">
              <a:rPr lang="en-GB"/>
              <a:pPr/>
              <a:t>11</a:t>
            </a:fld>
            <a:endParaRPr lang="en-GB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9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AADFE5-762F-E64F-88D0-75CE6F00AB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01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2CB74D-7662-B746-8B2B-35F5732F8E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956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694EA4-94E7-6C40-8EF4-18C704C5DB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970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0425" cy="361950"/>
          </a:xfrm>
        </p:spPr>
        <p:txBody>
          <a:bodyPr/>
          <a:lstStyle>
            <a:lvl1pPr>
              <a:defRPr/>
            </a:lvl1pPr>
          </a:lstStyle>
          <a:p>
            <a:fld id="{E9A0F550-312B-ED45-9D65-F561D894D0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769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525C12-3CF4-A543-AA2B-69865534A0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928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A4779E-60CB-D74A-B72F-815809CE83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23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DCFB9E-5A4F-384B-A6F4-9D0435DC2B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302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822527-AFCD-9D43-A4D6-8C1C8E663E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399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CE0F54-BB61-884F-98DA-49B8EE917B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3843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7769E7-B5C6-AB4D-91FF-3DE628727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332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9C31CB-80A2-B442-A11E-5704F63400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548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06C114-F839-A049-8193-A4538AF42B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4252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EC11A4-024F-4D49-B0C2-3A23735343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3304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686CD1-62D4-F745-BF44-4BB95CA0AF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788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CCBC18-9EDA-B647-B147-6474E55D08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020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A2AB82-2B7E-AB41-A420-656C7CE462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8691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679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773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89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83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4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CD9A7A-4DEB-3246-87E4-1B8AD97191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1858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174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366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660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2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75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22454E-613F-004E-9BD2-D1FA974086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481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744C10-BA56-8D40-882E-551B021F41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128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809CF1-05DC-6F44-A59C-B8FEB8FE6A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659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4DC00D-7F4D-714D-ACAE-032A813281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034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79E28D-6630-834D-91D2-15CC55D18D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821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C0A224-95E7-9C43-871E-15CED31844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217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7E1A72F-88AE-2C40-8230-437ED99DB2F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r>
              <a:rPr lang="en-GB"/>
              <a:t>02/06/14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BA7FA18E-9F72-924E-AB25-EB10F9ADB1E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B783889-A369-2D45-94E8-A212EEEE339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10/24/2015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3EEFBFCC-7716-9C49-8551-CD4A7A0B27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defTabSz="4572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47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5.jpe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100" y="665163"/>
            <a:ext cx="191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5938"/>
            <a:ext cx="50577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25379" cy="547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1412776"/>
            <a:ext cx="7864475" cy="10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4800" dirty="0">
                <a:solidFill>
                  <a:srgbClr val="000090"/>
                </a:solidFill>
                <a:latin typeface="Sean" charset="0"/>
                <a:cs typeface="Sean" charset="0"/>
              </a:rPr>
              <a:t>Creating Local Energy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5949280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hangingPunct="1">
              <a:lnSpc>
                <a:spcPct val="100000"/>
              </a:lnSpc>
              <a:buClrTx/>
              <a:buSzTx/>
            </a:pPr>
            <a:r>
              <a:rPr lang="en-GB" b="1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Afsheen </a:t>
            </a:r>
            <a:r>
              <a:rPr lang="en-GB" b="1" dirty="0" err="1" smtClean="0">
                <a:solidFill>
                  <a:srgbClr val="000090"/>
                </a:solidFill>
                <a:latin typeface="Sean" charset="0"/>
                <a:cs typeface="Sean" charset="0"/>
              </a:rPr>
              <a:t>Kabir</a:t>
            </a:r>
            <a:r>
              <a:rPr lang="en-GB" b="1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 Rashid</a:t>
            </a:r>
            <a:endParaRPr lang="en-GB" b="1" dirty="0">
              <a:solidFill>
                <a:srgbClr val="000090"/>
              </a:solidFill>
              <a:latin typeface="Sean" charset="0"/>
              <a:cs typeface="Sean" charset="0"/>
            </a:endParaRPr>
          </a:p>
          <a:p>
            <a:pPr lvl="0" defTabSz="457200" hangingPunct="1">
              <a:lnSpc>
                <a:spcPct val="100000"/>
              </a:lnSpc>
              <a:buClrTx/>
              <a:buSzTx/>
            </a:pPr>
            <a:r>
              <a:rPr lang="en-GB" b="1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Co-founder Director</a:t>
            </a:r>
            <a:endParaRPr lang="en-GB" b="1" dirty="0">
              <a:solidFill>
                <a:srgbClr val="000090"/>
              </a:solidFill>
              <a:latin typeface="Sean" charset="0"/>
              <a:cs typeface="Se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POWERING Partnership Pathway v6 07122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6929" y="599088"/>
            <a:ext cx="4717978" cy="6628991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41375" y="339725"/>
            <a:ext cx="437515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Key Partners: Local Authorities</a:t>
            </a:r>
            <a:endParaRPr lang="en-GB" sz="2400" dirty="0">
              <a:solidFill>
                <a:srgbClr val="FF9F18"/>
              </a:solidFill>
              <a:latin typeface="Franklin Gothic Medium"/>
              <a:ea typeface="AppleMyungjo"/>
              <a:cs typeface="Franklin Gothic Medium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4" y="758032"/>
            <a:ext cx="10795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938" y="393700"/>
            <a:ext cx="131286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5742" y="1844824"/>
            <a:ext cx="3168352" cy="341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000090"/>
                </a:solidFill>
                <a:latin typeface="Sean"/>
                <a:cs typeface="Sean"/>
              </a:rPr>
              <a:t>We are currently working with: </a:t>
            </a:r>
          </a:p>
          <a:p>
            <a:endParaRPr lang="en-US" sz="2400" dirty="0">
              <a:solidFill>
                <a:srgbClr val="000090"/>
              </a:solidFill>
              <a:latin typeface="Sean"/>
              <a:cs typeface="Se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Lambeth</a:t>
            </a: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 Council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Hackney Council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Harrow Council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Kensington &amp; Chelsea Council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Woughton</a:t>
            </a: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 Community Council</a:t>
            </a:r>
          </a:p>
          <a:p>
            <a:endParaRPr lang="en-US" sz="2000" dirty="0" smtClean="0">
              <a:solidFill>
                <a:schemeClr val="tx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47700" y="1052736"/>
            <a:ext cx="4371052" cy="696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Sean"/>
                <a:cs typeface="Sean"/>
              </a:rPr>
              <a:t>Legal</a:t>
            </a:r>
          </a:p>
          <a:p>
            <a:endParaRPr lang="en-US" sz="2000" b="1" dirty="0">
              <a:solidFill>
                <a:srgbClr val="000090"/>
              </a:solidFill>
              <a:latin typeface="Sean"/>
              <a:cs typeface="Sean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Lease agreement held with </a:t>
            </a:r>
            <a:r>
              <a:rPr lang="en-US" sz="20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Co-operative Society and </a:t>
            </a: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building owner</a:t>
            </a:r>
            <a:endParaRPr lang="en-US" sz="200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No additional cost to Leaseholders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Building owner responsible for roof repair and maintenance. Co-operative responsible for panels</a:t>
            </a:r>
          </a:p>
          <a:p>
            <a:endParaRPr lang="en-US" sz="2000" b="1" dirty="0" smtClean="0">
              <a:solidFill>
                <a:srgbClr val="000090"/>
              </a:solidFill>
              <a:latin typeface="Sean"/>
              <a:cs typeface="Sean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Sean"/>
                <a:cs typeface="Sean"/>
              </a:rPr>
              <a:t>Technical</a:t>
            </a:r>
          </a:p>
          <a:p>
            <a:endParaRPr lang="en-US" sz="2000" b="1" dirty="0">
              <a:solidFill>
                <a:srgbClr val="000090"/>
              </a:solidFill>
              <a:latin typeface="Sean"/>
              <a:cs typeface="Se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Panels installed on sound roofs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Insurance covers loss of income due to damage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Financial model includes provisions for replacement of inverters </a:t>
            </a:r>
            <a:endParaRPr lang="en-US" sz="2000" dirty="0" smtClean="0">
              <a:solidFill>
                <a:schemeClr val="tx1"/>
              </a:solidFill>
              <a:latin typeface="Franklin Gothic Medium"/>
              <a:cs typeface="Franklin Gothic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ngoing </a:t>
            </a:r>
            <a:r>
              <a:rPr lang="en-US" sz="20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and maintenance contract to the society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  <a:p>
            <a:endParaRPr lang="en-US" sz="200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  <a:latin typeface="Franklin Gothic Medium"/>
              <a:cs typeface="Franklin Gothic 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9080"/>
            <a:ext cx="3168352" cy="479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3600" dirty="0" smtClean="0">
                <a:solidFill>
                  <a:srgbClr val="FF9F18"/>
                </a:solidFill>
                <a:latin typeface="Franklin Gothic Medium" charset="0"/>
                <a:ea typeface="AppleMyungjo" charset="0"/>
                <a:cs typeface="AppleMyungjo" charset="0"/>
              </a:rPr>
              <a:t>Legal and Technical</a:t>
            </a:r>
            <a:endParaRPr lang="en-GB" sz="3600" dirty="0">
              <a:solidFill>
                <a:srgbClr val="FF9F18"/>
              </a:solidFill>
              <a:latin typeface="Franklin Gothic Medium" charset="0"/>
              <a:ea typeface="AppleMyungjo" charset="0"/>
              <a:cs typeface="AppleMyungjo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175" y="660400"/>
            <a:ext cx="1079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7073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6500" cy="1143000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Repowering can help</a:t>
            </a:r>
            <a:endParaRPr lang="en-GB" sz="5400" dirty="0">
              <a:solidFill>
                <a:srgbClr val="FF9F18"/>
              </a:solidFill>
              <a:latin typeface="Franklin Gothic Medium"/>
              <a:ea typeface="AppleMyungjo"/>
              <a:cs typeface="Franklin Gothic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9" y="826050"/>
            <a:ext cx="1079141" cy="1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387" y="304800"/>
            <a:ext cx="1313813" cy="104308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0" y="1619363"/>
            <a:ext cx="8229600" cy="10439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en-GB" sz="2800" dirty="0" smtClean="0">
                <a:solidFill>
                  <a:srgbClr val="000090"/>
                </a:solidFill>
                <a:latin typeface="Sean"/>
                <a:ea typeface=""/>
                <a:cs typeface="Sean"/>
              </a:rPr>
              <a:t>Working together, we can coproduce more of this.</a:t>
            </a:r>
          </a:p>
          <a:p>
            <a:pPr defTabSz="4572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en-GB" sz="3600" dirty="0" smtClean="0">
              <a:solidFill>
                <a:srgbClr val="4F81BD"/>
              </a:solidFill>
              <a:latin typeface="Sean"/>
              <a:ea typeface=""/>
              <a:cs typeface="Sean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445220" y="2263540"/>
            <a:ext cx="8937625" cy="4110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000090"/>
                </a:solidFill>
                <a:latin typeface="Franklin Gothic Medium"/>
                <a:ea typeface=""/>
                <a:cs typeface="Franklin Gothic Medium"/>
              </a:rPr>
              <a:t>…We’ve </a:t>
            </a:r>
            <a:r>
              <a:rPr lang="en-US" sz="2400" dirty="0">
                <a:solidFill>
                  <a:srgbClr val="000090"/>
                </a:solidFill>
                <a:latin typeface="Franklin Gothic Medium"/>
                <a:ea typeface=""/>
                <a:cs typeface="Franklin Gothic Medium"/>
              </a:rPr>
              <a:t>already done it </a:t>
            </a:r>
            <a:r>
              <a:rPr lang="en-US" sz="2400" dirty="0" smtClean="0">
                <a:solidFill>
                  <a:srgbClr val="000090"/>
                </a:solidFill>
                <a:latin typeface="Franklin Gothic Medium"/>
                <a:ea typeface=""/>
                <a:cs typeface="Franklin Gothic Medium"/>
              </a:rPr>
              <a:t>(three times)!</a:t>
            </a:r>
          </a:p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000" dirty="0" smtClean="0">
              <a:solidFill>
                <a:prstClr val="black"/>
              </a:solidFill>
              <a:latin typeface="Franklin Gothic Medium"/>
              <a:ea typeface=""/>
              <a:cs typeface="Franklin Gothic Medium"/>
            </a:endParaRPr>
          </a:p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Arial" pitchFamily="-1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1st Inner City Cooperatively Owned Solar PV station in UK</a:t>
            </a:r>
          </a:p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Arial" pitchFamily="-1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1st Co-op Renewable Power Station on Social Housing in UK</a:t>
            </a:r>
          </a:p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Arial" pitchFamily="-1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1st Co-op to imbed &amp; ring fence a social aims fund in UK</a:t>
            </a:r>
          </a:p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Arial" pitchFamily="-1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1st Co</a:t>
            </a:r>
            <a:r>
              <a:rPr lang="en-US" sz="2100" dirty="0" smtClean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-op to </a:t>
            </a:r>
            <a:r>
              <a:rPr lang="en-US" sz="2100" dirty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set up as carbon trader in UK </a:t>
            </a:r>
          </a:p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Tx/>
              <a:buFont typeface="Arial" pitchFamily="-1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1st Energy project to accept local currency </a:t>
            </a:r>
            <a:r>
              <a:rPr lang="en-US" sz="2100" b="1" dirty="0">
                <a:solidFill>
                  <a:srgbClr val="3366FF"/>
                </a:solidFill>
                <a:latin typeface="Franklin Gothic Medium"/>
                <a:ea typeface=""/>
                <a:cs typeface="Franklin Gothic Medium"/>
              </a:rPr>
              <a:t>B£ </a:t>
            </a:r>
            <a:r>
              <a:rPr lang="en-US" sz="2100" dirty="0">
                <a:solidFill>
                  <a:prstClr val="black"/>
                </a:solidFill>
                <a:latin typeface="Franklin Gothic Medium"/>
                <a:ea typeface=""/>
                <a:cs typeface="Franklin Gothic Medium"/>
              </a:rPr>
              <a:t>in the World </a:t>
            </a:r>
          </a:p>
          <a:p>
            <a:pPr marL="527050" indent="-527050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-1" charset="0"/>
              <a:buChar char="•"/>
            </a:pPr>
            <a:endParaRPr lang="en-GB" sz="2400" dirty="0">
              <a:solidFill>
                <a:prstClr val="black"/>
              </a:solidFill>
              <a:latin typeface="Franklin Gothic Medium"/>
              <a:ea typeface=""/>
              <a:cs typeface="Franklin Gothic Medium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09033"/>
            <a:ext cx="1523660" cy="52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81600"/>
            <a:ext cx="152366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1833" y="6049824"/>
            <a:ext cx="3624968" cy="350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44513" y="4756381"/>
            <a:ext cx="17414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prstTxWarp prst="textNoShape">
              <a:avLst/>
            </a:prstTxWarp>
            <a:spAutoFit/>
          </a:bodyPr>
          <a:lstStyle/>
          <a:p>
            <a:pPr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100" b="1" dirty="0">
                <a:solidFill>
                  <a:srgbClr val="F79646"/>
                </a:solidFill>
                <a:latin typeface="Franklin Gothic Medium"/>
                <a:ea typeface=""/>
                <a:cs typeface="Franklin Gothic Medium"/>
              </a:rPr>
              <a:t>Projects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003093" y="4724400"/>
            <a:ext cx="233090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55" tIns="33677" rIns="67355" bIns="33677">
            <a:prstTxWarp prst="textNoShape">
              <a:avLst/>
            </a:prstTxWarp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100" b="1" dirty="0">
                <a:solidFill>
                  <a:srgbClr val="F79646"/>
                </a:solidFill>
                <a:latin typeface="Franklin Gothic Medium"/>
                <a:ea typeface=""/>
                <a:cs typeface="Franklin Gothic Medium"/>
              </a:rPr>
              <a:t>Partners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061832" y="4724400"/>
            <a:ext cx="3624969" cy="3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55" tIns="33677" rIns="67355" bIns="33677">
            <a:prstTxWarp prst="textNoShape">
              <a:avLst/>
            </a:prstTxWarp>
            <a:spAutoFit/>
          </a:bodyPr>
          <a:lstStyle/>
          <a:p>
            <a:pPr algn="ctr" defTabSz="4572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100" b="1" dirty="0" smtClean="0">
                <a:solidFill>
                  <a:srgbClr val="F79646"/>
                </a:solidFill>
                <a:latin typeface="Franklin Gothic Medium"/>
                <a:ea typeface=""/>
                <a:cs typeface="Franklin Gothic Medium"/>
              </a:rPr>
              <a:t>Awards &amp; Nominations</a:t>
            </a:r>
            <a:endParaRPr lang="en-GB" sz="2100" b="1" dirty="0">
              <a:solidFill>
                <a:srgbClr val="F79646"/>
              </a:solidFill>
              <a:latin typeface="Franklin Gothic Medium"/>
              <a:ea typeface=""/>
              <a:cs typeface="Franklin Gothic Medium"/>
            </a:endParaRPr>
          </a:p>
        </p:txBody>
      </p:sp>
      <p:pic>
        <p:nvPicPr>
          <p:cNvPr id="18" name="Picture 14" descr="SHA_2012_WINNE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0621" y="5520944"/>
            <a:ext cx="1594979" cy="34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378" y="5460562"/>
            <a:ext cx="1084901" cy="4068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700" y="5422900"/>
            <a:ext cx="749300" cy="520700"/>
          </a:xfrm>
          <a:prstGeom prst="rect">
            <a:avLst/>
          </a:prstGeom>
        </p:spPr>
      </p:pic>
      <p:pic>
        <p:nvPicPr>
          <p:cNvPr id="22" name="Picture 21" descr="Hackney_Logo_A5_Partnershi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4725" y="5075910"/>
            <a:ext cx="1770675" cy="867690"/>
          </a:xfrm>
          <a:prstGeom prst="rect">
            <a:avLst/>
          </a:prstGeom>
        </p:spPr>
      </p:pic>
      <p:pic>
        <p:nvPicPr>
          <p:cNvPr id="23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5864225"/>
            <a:ext cx="1319213" cy="5365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" name="Picture 23" descr="X:\DES\DES-Core\EnvMan&amp;Dev\Sustainability\Community Energy 2012\Comms\Logos\Solar3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91126" y="5864225"/>
            <a:ext cx="1461674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LOG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800" y="5155070"/>
            <a:ext cx="1676400" cy="5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/>
          </p:nvPr>
        </p:nvSpPr>
        <p:spPr>
          <a:xfrm>
            <a:off x="457200" y="1303338"/>
            <a:ext cx="8229600" cy="4822826"/>
          </a:xfrm>
        </p:spPr>
        <p:txBody>
          <a:bodyPr/>
          <a:lstStyle/>
          <a:p>
            <a:pPr>
              <a:spcAft>
                <a:spcPts val="1425"/>
              </a:spcAft>
            </a:pPr>
            <a:r>
              <a:rPr lang="en-GB" sz="1600" i="1" dirty="0">
                <a:latin typeface="Calibri" charset="0"/>
                <a:ea typeface="Calibri" charset="0"/>
                <a:cs typeface="Times New Roman" charset="0"/>
              </a:rPr>
              <a:t>“Before I started this project, all I could think about was how to get off this estate, but last year, over many months of the project, I was delighted to see my two older children and some of their friends become part of Repowering’s 30 week internship programme, where every week they were engaged in learning – and getting paid. As they learned, I learned too and participated in a variety of free workshops that ran on the estate, including draught busting and energy saving… This project is something I feel is a really worthy cause, that will benefit us as a community and provide further opportunities for our young people in the long run.”</a:t>
            </a:r>
            <a:r>
              <a:rPr lang="en-GB" sz="1600" dirty="0">
                <a:latin typeface="Calibri" charset="0"/>
                <a:ea typeface="Calibri" charset="0"/>
                <a:cs typeface="Times New Roman" charset="0"/>
              </a:rPr>
              <a:t>  Leila Fortunato, Banister House Estate resident, Banister House Solar Director </a:t>
            </a:r>
            <a:endParaRPr lang="en-GB" sz="1600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1425"/>
              </a:spcAft>
            </a:pPr>
            <a:endParaRPr lang="en-US" sz="1600" dirty="0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5400">
                <a:solidFill>
                  <a:srgbClr val="FF9F18"/>
                </a:solidFill>
                <a:latin typeface="Franklin Gothic Medium" charset="0"/>
                <a:ea typeface="AppleMyungjo" charset="0"/>
                <a:cs typeface="AppleMyungjo" charset="0"/>
              </a:rPr>
              <a:t>Project benefits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175" y="660400"/>
            <a:ext cx="1079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44463"/>
            <a:ext cx="13144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087" y="3501008"/>
            <a:ext cx="5584825" cy="31414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38" y="1295400"/>
            <a:ext cx="82010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84200" y="152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5400">
                <a:solidFill>
                  <a:srgbClr val="FF9F18"/>
                </a:solidFill>
                <a:latin typeface="Franklin Gothic Medium" charset="0"/>
                <a:ea typeface="AppleMyungjo" charset="0"/>
                <a:cs typeface="AppleMyungjo" charset="0"/>
              </a:rPr>
              <a:t>Thanks for your time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1612" y="588963"/>
            <a:ext cx="1079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813" y="144463"/>
            <a:ext cx="13144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41750" y="4191000"/>
            <a:ext cx="4581525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527050" indent="-523875">
              <a:lnSpc>
                <a:spcPct val="100000"/>
              </a:lnSpc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endParaRPr lang="en-US" sz="1000" dirty="0">
              <a:solidFill>
                <a:srgbClr val="000000"/>
              </a:solidFill>
              <a:latin typeface="Franklin Gothic Medium" charset="0"/>
              <a:cs typeface="Franklin Gothic Medium" charset="0"/>
            </a:endParaRPr>
          </a:p>
          <a:p>
            <a:pPr marL="527050" indent="-523875" algn="r">
              <a:lnSpc>
                <a:spcPct val="100000"/>
              </a:lnSpc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GB" sz="2800" dirty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Afsheen </a:t>
            </a:r>
            <a:r>
              <a:rPr lang="en-GB" sz="2800" dirty="0" err="1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Kabir</a:t>
            </a:r>
            <a:r>
              <a:rPr lang="en-GB" sz="2800" dirty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 Rashid</a:t>
            </a: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Co-founder &amp; Director</a:t>
            </a: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+44 (0) </a:t>
            </a:r>
            <a:r>
              <a:rPr lang="en-US" sz="2000" dirty="0" smtClean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7834686264</a:t>
            </a:r>
            <a:endParaRPr lang="en-US" sz="2000" dirty="0">
              <a:solidFill>
                <a:srgbClr val="000090"/>
              </a:solidFill>
              <a:latin typeface="Franklin Gothic Medium" charset="0"/>
              <a:cs typeface="Franklin Gothic Medium" charset="0"/>
            </a:endParaRP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 err="1" smtClean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Afsheen.Rashid@</a:t>
            </a:r>
            <a:r>
              <a:rPr lang="en-US" sz="2000" dirty="0" err="1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R</a:t>
            </a:r>
            <a:r>
              <a:rPr lang="en-US" sz="2000" dirty="0" err="1" smtClean="0">
                <a:solidFill>
                  <a:srgbClr val="000090"/>
                </a:solidFill>
                <a:latin typeface="Franklin Gothic Medium" charset="0"/>
                <a:cs typeface="Franklin Gothic Medium" charset="0"/>
              </a:rPr>
              <a:t>epowering.org.uk</a:t>
            </a:r>
            <a:endParaRPr lang="en-US" sz="2000" dirty="0">
              <a:solidFill>
                <a:srgbClr val="000090"/>
              </a:solidFill>
              <a:latin typeface="Franklin Gothic Medium" charset="0"/>
              <a:cs typeface="Franklin Gothic Medium" charset="0"/>
            </a:endParaRPr>
          </a:p>
          <a:p>
            <a:pPr marL="527050" indent="-523875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527050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  <a:tab pos="9510713" algn="l"/>
              </a:tabLst>
            </a:pPr>
            <a:r>
              <a:rPr lang="en-US" sz="2000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@</a:t>
            </a:r>
            <a:r>
              <a:rPr lang="en-US" sz="2000" dirty="0" err="1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RepowerLondon</a:t>
            </a:r>
            <a:r>
              <a:rPr lang="en-US" sz="2000" dirty="0">
                <a:solidFill>
                  <a:srgbClr val="000000"/>
                </a:solidFill>
                <a:latin typeface="Franklin Gothic Medium" charset="0"/>
                <a:cs typeface="Franklin Gothic Medium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66800" y="322263"/>
            <a:ext cx="72485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Content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17563" y="1339850"/>
            <a:ext cx="8250237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546100" indent="-542925" hangingPunct="1">
              <a:lnSpc>
                <a:spcPct val="100000"/>
              </a:lnSpc>
              <a:buClrTx/>
              <a:buFontTx/>
              <a:buNone/>
              <a:tabLst>
                <a:tab pos="546100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  <a:tab pos="9529763" algn="l"/>
              </a:tabLst>
            </a:pPr>
            <a:endParaRPr lang="en-GB" sz="3200" dirty="0">
              <a:solidFill>
                <a:srgbClr val="000000"/>
              </a:solidFill>
              <a:latin typeface="Calibri" charset="0"/>
            </a:endParaRPr>
          </a:p>
          <a:p>
            <a:pPr marL="544513" indent="-542925" hangingPunct="1">
              <a:lnSpc>
                <a:spcPct val="100000"/>
              </a:lnSpc>
              <a:spcAft>
                <a:spcPts val="2213"/>
              </a:spcAft>
              <a:buClr>
                <a:srgbClr val="2D2D8A"/>
              </a:buClr>
              <a:buSzPct val="45000"/>
              <a:buFont typeface="Times New Roman" charset="0"/>
              <a:buAutoNum type="arabicPeriod"/>
              <a:tabLst>
                <a:tab pos="546100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  <a:tab pos="9529763" algn="l"/>
              </a:tabLst>
            </a:pPr>
            <a:r>
              <a:rPr lang="en-GB" sz="3600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About Repowering </a:t>
            </a:r>
            <a:endParaRPr lang="en-GB" sz="3600" dirty="0">
              <a:solidFill>
                <a:srgbClr val="000090"/>
              </a:solidFill>
              <a:latin typeface="Sean" charset="0"/>
              <a:cs typeface="Sean" charset="0"/>
            </a:endParaRPr>
          </a:p>
          <a:p>
            <a:pPr marL="544513" indent="-542925" hangingPunct="1">
              <a:lnSpc>
                <a:spcPct val="100000"/>
              </a:lnSpc>
              <a:spcAft>
                <a:spcPts val="2213"/>
              </a:spcAft>
              <a:buClr>
                <a:srgbClr val="2D2D8A"/>
              </a:buClr>
              <a:buSzPct val="45000"/>
              <a:buFont typeface="Times New Roman" charset="0"/>
              <a:buAutoNum type="arabicPeriod"/>
              <a:tabLst>
                <a:tab pos="546100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  <a:tab pos="9529763" algn="l"/>
              </a:tabLst>
            </a:pPr>
            <a:r>
              <a:rPr lang="en-GB" sz="3600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Co-operative model</a:t>
            </a:r>
          </a:p>
          <a:p>
            <a:pPr marL="544513" indent="-542925" hangingPunct="1">
              <a:lnSpc>
                <a:spcPct val="100000"/>
              </a:lnSpc>
              <a:spcAft>
                <a:spcPts val="2213"/>
              </a:spcAft>
              <a:buClr>
                <a:srgbClr val="2D2D8A"/>
              </a:buClr>
              <a:buSzPct val="45000"/>
              <a:buFont typeface="Times New Roman" charset="0"/>
              <a:buAutoNum type="arabicPeriod"/>
              <a:tabLst>
                <a:tab pos="546100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  <a:tab pos="9529763" algn="l"/>
              </a:tabLst>
            </a:pPr>
            <a:r>
              <a:rPr lang="en-GB" sz="3600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What we do</a:t>
            </a:r>
          </a:p>
          <a:p>
            <a:pPr marL="544513" indent="-542925" hangingPunct="1">
              <a:lnSpc>
                <a:spcPct val="100000"/>
              </a:lnSpc>
              <a:spcAft>
                <a:spcPts val="2213"/>
              </a:spcAft>
              <a:buClr>
                <a:srgbClr val="2D2D8A"/>
              </a:buClr>
              <a:buSzPct val="45000"/>
              <a:buFont typeface="Times New Roman" charset="0"/>
              <a:buAutoNum type="arabicPeriod"/>
              <a:tabLst>
                <a:tab pos="546100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  <a:tab pos="9529763" algn="l"/>
              </a:tabLst>
            </a:pPr>
            <a:r>
              <a:rPr lang="en-GB" sz="3600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Our projects </a:t>
            </a:r>
            <a:endParaRPr lang="en-GB" sz="3600" dirty="0">
              <a:solidFill>
                <a:srgbClr val="000090"/>
              </a:solidFill>
              <a:latin typeface="Sean" charset="0"/>
              <a:cs typeface="Sean" charset="0"/>
            </a:endParaRPr>
          </a:p>
          <a:p>
            <a:pPr marL="544513" indent="-542925" hangingPunct="1">
              <a:lnSpc>
                <a:spcPct val="100000"/>
              </a:lnSpc>
              <a:spcAft>
                <a:spcPts val="2213"/>
              </a:spcAft>
              <a:buClr>
                <a:srgbClr val="2D2D8A"/>
              </a:buClr>
              <a:buSzPct val="45000"/>
              <a:buFont typeface="Times New Roman" charset="0"/>
              <a:buAutoNum type="arabicPeriod"/>
              <a:tabLst>
                <a:tab pos="546100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  <a:tab pos="9529763" algn="l"/>
              </a:tabLst>
            </a:pPr>
            <a:r>
              <a:rPr lang="en-GB" sz="3600" dirty="0" smtClean="0">
                <a:solidFill>
                  <a:srgbClr val="000090"/>
                </a:solidFill>
                <a:latin typeface="Sean" charset="0"/>
                <a:cs typeface="Sean" charset="0"/>
              </a:rPr>
              <a:t>Legal and technical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4" y="826294"/>
            <a:ext cx="10795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938" y="393700"/>
            <a:ext cx="131286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   Who we are</a:t>
            </a:r>
            <a:endParaRPr lang="en-GB" sz="5400" dirty="0">
              <a:solidFill>
                <a:srgbClr val="FF9F18"/>
              </a:solidFill>
              <a:latin typeface="Franklin Gothic Medium"/>
              <a:ea typeface="AppleMyungjo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60" y="1465563"/>
            <a:ext cx="8325440" cy="4908677"/>
          </a:xfrm>
        </p:spPr>
        <p:txBody>
          <a:bodyPr>
            <a:noAutofit/>
          </a:bodyPr>
          <a:lstStyle/>
          <a:p>
            <a:endParaRPr lang="en-GB" sz="700" dirty="0" smtClean="0"/>
          </a:p>
          <a:p>
            <a:pPr marL="442913" indent="-442913">
              <a:buFont typeface="Arial" pitchFamily="-1" charset="0"/>
              <a:buChar char="•"/>
            </a:pPr>
            <a:r>
              <a:rPr lang="en-GB" sz="28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REPOWERING</a:t>
            </a:r>
            <a:r>
              <a:rPr lang="en-GB" sz="2800" dirty="0" smtClean="0">
                <a:latin typeface="Franklin Gothic Medium"/>
                <a:ea typeface="AppleMyungjo"/>
                <a:cs typeface="Franklin Gothic Medium"/>
              </a:rPr>
              <a:t> </a:t>
            </a:r>
            <a:r>
              <a:rPr lang="en-GB" sz="2400" dirty="0">
                <a:latin typeface="Franklin Gothic Medium"/>
                <a:ea typeface="AppleMyungjo"/>
                <a:cs typeface="Franklin Gothic Medium"/>
              </a:rPr>
              <a:t>is a </a:t>
            </a:r>
            <a:r>
              <a:rPr lang="en-GB" sz="2400" dirty="0" smtClean="0">
                <a:solidFill>
                  <a:srgbClr val="4F81BD"/>
                </a:solidFill>
                <a:latin typeface="Franklin Gothic Medium"/>
                <a:ea typeface="AppleMyungjo"/>
                <a:cs typeface="Franklin Gothic Medium"/>
              </a:rPr>
              <a:t>Community Benefit Society</a:t>
            </a:r>
            <a:endParaRPr lang="en-GB" sz="1600" dirty="0" smtClean="0">
              <a:latin typeface="Franklin Gothic Medium"/>
              <a:ea typeface="AppleMyungjo"/>
              <a:cs typeface="Franklin Gothic Medium"/>
            </a:endParaRPr>
          </a:p>
          <a:p>
            <a:pPr marL="442913" indent="-442913">
              <a:buFont typeface="Arial" pitchFamily="-1" charset="0"/>
              <a:buChar char="•"/>
            </a:pPr>
            <a:r>
              <a:rPr lang="en-GB" sz="28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Creating local energy: </a:t>
            </a:r>
          </a:p>
          <a:p>
            <a:pPr marL="442913" indent="-442913">
              <a:buNone/>
            </a:pPr>
            <a:r>
              <a:rPr lang="en-GB" sz="2800" dirty="0" smtClean="0">
                <a:latin typeface="Franklin Gothic Medium"/>
                <a:ea typeface="AppleMyungjo"/>
                <a:cs typeface="Franklin Gothic Medium"/>
              </a:rPr>
              <a:t>	</a:t>
            </a:r>
            <a:r>
              <a:rPr lang="en-GB" sz="2400" dirty="0" smtClean="0">
                <a:latin typeface="Franklin Gothic Medium"/>
                <a:ea typeface="AppleMyungjo"/>
                <a:cs typeface="Franklin Gothic Medium"/>
              </a:rPr>
              <a:t>We </a:t>
            </a:r>
            <a:r>
              <a:rPr lang="en-GB" sz="2400" dirty="0">
                <a:latin typeface="Franklin Gothic Medium"/>
                <a:ea typeface="AppleMyungjo"/>
                <a:cs typeface="Franklin Gothic Medium"/>
              </a:rPr>
              <a:t>specialise in co-producing </a:t>
            </a:r>
            <a:r>
              <a:rPr lang="en-GB" sz="2400" dirty="0">
                <a:solidFill>
                  <a:srgbClr val="4F81BD"/>
                </a:solidFill>
                <a:latin typeface="Franklin Gothic Medium"/>
                <a:ea typeface="AppleMyungjo"/>
                <a:cs typeface="Franklin Gothic Medium"/>
              </a:rPr>
              <a:t>community-owned renewable energy</a:t>
            </a:r>
            <a:r>
              <a:rPr lang="en-GB" sz="2400" dirty="0">
                <a:latin typeface="Franklin Gothic Medium"/>
                <a:ea typeface="AppleMyungjo"/>
                <a:cs typeface="Franklin Gothic Medium"/>
              </a:rPr>
              <a:t> </a:t>
            </a:r>
            <a:r>
              <a:rPr lang="en-GB" sz="2400" dirty="0" smtClean="0">
                <a:latin typeface="Franklin Gothic Medium"/>
                <a:ea typeface="AppleMyungjo"/>
                <a:cs typeface="Franklin Gothic Medium"/>
              </a:rPr>
              <a:t>projects</a:t>
            </a:r>
            <a:endParaRPr lang="en-GB" sz="1600" dirty="0" smtClean="0">
              <a:latin typeface="Franklin Gothic Medium"/>
              <a:ea typeface="AppleMyungjo"/>
              <a:cs typeface="Franklin Gothic Medium"/>
            </a:endParaRPr>
          </a:p>
          <a:p>
            <a:pPr marL="442913" indent="-442913">
              <a:buFont typeface="Arial" pitchFamily="-1" charset="0"/>
              <a:buChar char="•"/>
            </a:pPr>
            <a:r>
              <a:rPr lang="en-GB" sz="28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Our Vision:</a:t>
            </a:r>
          </a:p>
          <a:p>
            <a:pPr marL="355600" indent="-355600">
              <a:lnSpc>
                <a:spcPct val="100000"/>
              </a:lnSpc>
              <a:spcAft>
                <a:spcPts val="888"/>
              </a:spcAft>
              <a:buClr>
                <a:srgbClr val="F79646"/>
              </a:buClr>
              <a:buFont typeface="Arial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</a:pPr>
            <a:r>
              <a:rPr lang="en-GB" sz="2400" dirty="0">
                <a:latin typeface="Franklin Gothic Medium" charset="0"/>
                <a:ea typeface="AppleMyungjo" charset="0"/>
                <a:cs typeface="AppleMyungjo" charset="0"/>
              </a:rPr>
              <a:t>To </a:t>
            </a:r>
            <a:r>
              <a:rPr lang="en-GB" sz="2400" dirty="0">
                <a:solidFill>
                  <a:srgbClr val="4F81BD"/>
                </a:solidFill>
                <a:latin typeface="Franklin Gothic Medium" charset="0"/>
                <a:ea typeface="AppleMyungjo" charset="0"/>
                <a:cs typeface="AppleMyungjo" charset="0"/>
              </a:rPr>
              <a:t>create resilient, empowered communities </a:t>
            </a:r>
            <a:r>
              <a:rPr lang="en-GB" sz="2400" dirty="0">
                <a:latin typeface="Franklin Gothic Medium" charset="0"/>
                <a:ea typeface="AppleMyungjo" charset="0"/>
                <a:cs typeface="AppleMyungjo" charset="0"/>
              </a:rPr>
              <a:t>that control and own the generation and usage of renewable energy</a:t>
            </a:r>
            <a:r>
              <a:rPr lang="en-GB" sz="2400" dirty="0" smtClean="0">
                <a:latin typeface="Franklin Gothic Medium" charset="0"/>
                <a:ea typeface="AppleMyungjo" charset="0"/>
                <a:cs typeface="AppleMyungjo" charset="0"/>
              </a:rPr>
              <a:t>.</a:t>
            </a:r>
            <a:endParaRPr lang="en-GB" sz="2400" dirty="0" smtClean="0">
              <a:solidFill>
                <a:srgbClr val="000000"/>
              </a:solidFill>
              <a:latin typeface="Franklin Gothic Medium"/>
              <a:ea typeface="AppleMyungjo"/>
              <a:cs typeface="Franklin Gothic Medium"/>
            </a:endParaRPr>
          </a:p>
          <a:p>
            <a:pPr marL="442913" indent="-442913">
              <a:buNone/>
            </a:pPr>
            <a:endParaRPr lang="en-US" sz="2800" dirty="0" smtClean="0">
              <a:latin typeface="Franklin Gothic Medium"/>
              <a:ea typeface="AppleMyungjo"/>
              <a:cs typeface="Franklin Gothic Medium"/>
            </a:endParaRPr>
          </a:p>
          <a:p>
            <a:endParaRPr lang="en-GB" sz="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9" y="826050"/>
            <a:ext cx="1079141" cy="1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987" y="393331"/>
            <a:ext cx="1313813" cy="104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066" y="1036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97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3888432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Our Journey</a:t>
            </a:r>
            <a:br>
              <a:rPr lang="en-US" sz="54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</a:br>
            <a:endParaRPr lang="en-US" sz="5400" dirty="0">
              <a:solidFill>
                <a:srgbClr val="FF9F18"/>
              </a:solidFill>
              <a:latin typeface="Franklin Gothic Medium"/>
              <a:ea typeface="AppleMyungjo"/>
              <a:cs typeface="Franklin Gothic Medium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8288" y="2095500"/>
            <a:ext cx="57737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0" rIns="9000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447675" indent="-4476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000" dirty="0" err="1">
                <a:latin typeface="Franklin Gothic Medium" charset="0"/>
                <a:ea typeface="AppleMyungjo" charset="0"/>
                <a:cs typeface="AppleMyungjo" charset="0"/>
              </a:rPr>
              <a:t>Lambeth</a:t>
            </a:r>
            <a:r>
              <a:rPr lang="en-US" sz="2000" dirty="0">
                <a:latin typeface="Franklin Gothic Medium" charset="0"/>
                <a:ea typeface="AppleMyungjo" charset="0"/>
                <a:cs typeface="AppleMyungjo" charset="0"/>
              </a:rPr>
              <a:t> is the 5th most deprived area in London and the </a:t>
            </a:r>
            <a:r>
              <a:rPr lang="en-US" sz="2000" dirty="0" smtClean="0">
                <a:latin typeface="Franklin Gothic Medium" charset="0"/>
                <a:ea typeface="AppleMyungjo" charset="0"/>
                <a:cs typeface="AppleMyungjo" charset="0"/>
              </a:rPr>
              <a:t>22</a:t>
            </a:r>
            <a:r>
              <a:rPr lang="en-US" sz="2000" baseline="30000" dirty="0" smtClean="0">
                <a:latin typeface="Franklin Gothic Medium" charset="0"/>
                <a:ea typeface="AppleMyungjo" charset="0"/>
                <a:cs typeface="AppleMyungjo" charset="0"/>
              </a:rPr>
              <a:t>nd</a:t>
            </a:r>
            <a:r>
              <a:rPr lang="en-US" sz="2000" dirty="0" smtClean="0">
                <a:latin typeface="Franklin Gothic Medium" charset="0"/>
                <a:ea typeface="AppleMyungjo" charset="0"/>
                <a:cs typeface="AppleMyungjo" charset="0"/>
              </a:rPr>
              <a:t> most </a:t>
            </a:r>
            <a:r>
              <a:rPr lang="en-US" sz="2000" dirty="0">
                <a:latin typeface="Franklin Gothic Medium" charset="0"/>
                <a:ea typeface="AppleMyungjo" charset="0"/>
                <a:cs typeface="AppleMyungjo" charset="0"/>
              </a:rPr>
              <a:t>deprived in </a:t>
            </a:r>
            <a:r>
              <a:rPr lang="en-US" sz="2000" dirty="0" smtClean="0">
                <a:latin typeface="Franklin Gothic Medium" charset="0"/>
                <a:ea typeface="AppleMyungjo" charset="0"/>
                <a:cs typeface="AppleMyungjo" charset="0"/>
              </a:rPr>
              <a:t>England.</a:t>
            </a:r>
          </a:p>
          <a:p>
            <a:pPr hangingPunct="1">
              <a:lnSpc>
                <a:spcPct val="100000"/>
              </a:lnSpc>
              <a:spcAft>
                <a:spcPts val="438"/>
              </a:spcAft>
              <a:buClrTx/>
              <a:buFontTx/>
              <a:buNone/>
            </a:pPr>
            <a:r>
              <a:rPr lang="en-US" sz="2000" dirty="0">
                <a:latin typeface="Franklin Gothic Medium" charset="0"/>
                <a:ea typeface="AppleMyungjo" charset="0"/>
                <a:cs typeface="AppleMyungjo" charset="0"/>
              </a:rPr>
              <a:t>As a key focal point within </a:t>
            </a:r>
            <a:r>
              <a:rPr lang="en-US" sz="2000" dirty="0" err="1">
                <a:latin typeface="Franklin Gothic Medium" charset="0"/>
                <a:ea typeface="AppleMyungjo" charset="0"/>
                <a:cs typeface="AppleMyungjo" charset="0"/>
              </a:rPr>
              <a:t>Lambeth</a:t>
            </a:r>
            <a:r>
              <a:rPr lang="en-US" sz="2000" dirty="0">
                <a:latin typeface="Franklin Gothic Medium" charset="0"/>
                <a:ea typeface="AppleMyungjo" charset="0"/>
                <a:cs typeface="AppleMyungjo" charset="0"/>
              </a:rPr>
              <a:t>, Brixton gave us the chance to address some serious problems.</a:t>
            </a:r>
          </a:p>
          <a:p>
            <a:pPr marL="358775" indent="-355600" hangingPunct="1">
              <a:lnSpc>
                <a:spcPct val="100000"/>
              </a:lnSpc>
              <a:spcAft>
                <a:spcPts val="438"/>
              </a:spcAft>
              <a:buClrTx/>
              <a:buFontTx/>
              <a:buNone/>
            </a:pPr>
            <a:endParaRPr lang="en-US" sz="1000" dirty="0">
              <a:latin typeface="Franklin Gothic Medium" charset="0"/>
              <a:ea typeface="AppleMyungjo" charset="0"/>
              <a:cs typeface="AppleMyungjo" charset="0"/>
            </a:endParaRPr>
          </a:p>
          <a:p>
            <a:pPr marL="358775" indent="-355600" hangingPunct="1">
              <a:lnSpc>
                <a:spcPct val="100000"/>
              </a:lnSpc>
              <a:spcAft>
                <a:spcPts val="438"/>
              </a:spcAft>
              <a:buClrTx/>
              <a:buFontTx/>
              <a:buNone/>
            </a:pPr>
            <a:r>
              <a:rPr lang="en-US" sz="2400" b="1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Values</a:t>
            </a:r>
            <a:r>
              <a:rPr lang="en-US" sz="2000" dirty="0" smtClean="0">
                <a:latin typeface="Franklin Gothic Medium" charset="0"/>
                <a:ea typeface="AppleMyungjo" charset="0"/>
                <a:cs typeface="AppleMyungjo" charset="0"/>
              </a:rPr>
              <a:t>:</a:t>
            </a:r>
            <a:endParaRPr lang="en-US" sz="2000" dirty="0">
              <a:latin typeface="Franklin Gothic Medium" charset="0"/>
              <a:ea typeface="AppleMyungjo" charset="0"/>
              <a:cs typeface="AppleMyungjo" charset="0"/>
            </a:endParaRPr>
          </a:p>
          <a:p>
            <a:pPr lvl="1" hangingPunct="1">
              <a:lnSpc>
                <a:spcPct val="100000"/>
              </a:lnSpc>
              <a:spcAft>
                <a:spcPts val="888"/>
              </a:spcAft>
              <a:buSzPct val="75000"/>
              <a:buFont typeface="Wingdings" charset="0"/>
              <a:buChar char=""/>
            </a:pPr>
            <a:r>
              <a:rPr lang="en-US" sz="1600" dirty="0">
                <a:latin typeface="Franklin Gothic Medium" charset="0"/>
                <a:ea typeface="AppleMyungjo" charset="0"/>
                <a:cs typeface="AppleMyungjo" charset="0"/>
              </a:rPr>
              <a:t>To allow people to invest in themselves &amp; their community</a:t>
            </a:r>
          </a:p>
          <a:p>
            <a:pPr lvl="1" hangingPunct="1">
              <a:lnSpc>
                <a:spcPct val="100000"/>
              </a:lnSpc>
              <a:spcAft>
                <a:spcPts val="888"/>
              </a:spcAft>
              <a:buSzPct val="75000"/>
              <a:buFont typeface="Wingdings" charset="0"/>
              <a:buChar char=""/>
            </a:pPr>
            <a:r>
              <a:rPr lang="en-US" sz="1600" dirty="0">
                <a:latin typeface="Franklin Gothic Medium" charset="0"/>
                <a:ea typeface="AppleMyungjo" charset="0"/>
                <a:cs typeface="AppleMyungjo" charset="0"/>
              </a:rPr>
              <a:t>To allow people to gain financially through socially responsible investment</a:t>
            </a:r>
          </a:p>
          <a:p>
            <a:pPr lvl="1" hangingPunct="1">
              <a:lnSpc>
                <a:spcPct val="100000"/>
              </a:lnSpc>
              <a:spcAft>
                <a:spcPts val="888"/>
              </a:spcAft>
              <a:buSzPct val="75000"/>
              <a:buFont typeface="Wingdings" charset="0"/>
              <a:buChar char=""/>
            </a:pPr>
            <a:r>
              <a:rPr lang="en-US" sz="1600" dirty="0">
                <a:latin typeface="Franklin Gothic Medium" charset="0"/>
                <a:ea typeface="AppleMyungjo" charset="0"/>
                <a:cs typeface="AppleMyungjo" charset="0"/>
              </a:rPr>
              <a:t>To promote energy efficiency through education, home energy audits, </a:t>
            </a:r>
            <a:r>
              <a:rPr lang="en-US" sz="1600" dirty="0" err="1">
                <a:latin typeface="Franklin Gothic Medium" charset="0"/>
                <a:ea typeface="AppleMyungjo" charset="0"/>
                <a:cs typeface="AppleMyungjo" charset="0"/>
              </a:rPr>
              <a:t>etc</a:t>
            </a:r>
            <a:endParaRPr lang="en-US" sz="1600" dirty="0">
              <a:latin typeface="Franklin Gothic Medium" charset="0"/>
              <a:ea typeface="AppleMyungjo" charset="0"/>
              <a:cs typeface="AppleMyungjo" charset="0"/>
            </a:endParaRPr>
          </a:p>
          <a:p>
            <a:pPr lvl="1" hangingPunct="1">
              <a:lnSpc>
                <a:spcPct val="100000"/>
              </a:lnSpc>
              <a:spcAft>
                <a:spcPts val="888"/>
              </a:spcAft>
              <a:buSzPct val="75000"/>
              <a:buFont typeface="Wingdings" charset="0"/>
              <a:buChar char=""/>
            </a:pPr>
            <a:r>
              <a:rPr lang="en-US" sz="1600" dirty="0">
                <a:latin typeface="Franklin Gothic Medium" charset="0"/>
                <a:ea typeface="AppleMyungjo" charset="0"/>
                <a:cs typeface="AppleMyungjo" charset="0"/>
              </a:rPr>
              <a:t>To provide apprenticeships and work experience for local people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en-US" sz="2000" dirty="0">
              <a:latin typeface="Franklin Gothic Medium" charset="0"/>
              <a:ea typeface="AppleMyungjo" charset="0"/>
              <a:cs typeface="AppleMyungjo" charset="0"/>
            </a:endParaRPr>
          </a:p>
          <a:p>
            <a:pPr hangingPunct="1">
              <a:lnSpc>
                <a:spcPct val="100000"/>
              </a:lnSpc>
              <a:spcAft>
                <a:spcPts val="438"/>
              </a:spcAft>
              <a:buClrTx/>
              <a:buFontTx/>
              <a:buNone/>
            </a:pPr>
            <a:endParaRPr lang="en-US" sz="1000" dirty="0">
              <a:latin typeface="Franklin Gothic Medium" charset="0"/>
              <a:ea typeface="AppleMyungjo" charset="0"/>
              <a:cs typeface="AppleMyungjo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4" y="826294"/>
            <a:ext cx="10795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938" y="393700"/>
            <a:ext cx="131286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759075"/>
            <a:ext cx="2805113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052638"/>
            <a:ext cx="1309688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052638"/>
            <a:ext cx="1376363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35000" y="1268413"/>
            <a:ext cx="524668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79388"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en-GB" sz="2800" dirty="0">
                <a:solidFill>
                  <a:srgbClr val="0000FF"/>
                </a:solidFill>
                <a:latin typeface="Sean" charset="0"/>
              </a:rPr>
              <a:t>…it’s all about wellbeing!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16161"/>
            <a:ext cx="5085332" cy="446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C7DC7B9E-E73F-6846-A0B3-07EC52E30AEA}" type="slidenum">
              <a:rPr lang="en-GB">
                <a:latin typeface="Calibri" charset="0"/>
                <a:cs typeface="Lucida Sans Unicode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GB">
              <a:latin typeface="Calibri" charset="0"/>
              <a:cs typeface="Lucida Sans Unicode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41374" y="339725"/>
            <a:ext cx="6394921" cy="15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Community Energy model 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 dirty="0">
              <a:solidFill>
                <a:srgbClr val="FF9F18"/>
              </a:solidFill>
              <a:latin typeface="Franklin Gothic Medium"/>
              <a:ea typeface="AppleMyungjo"/>
              <a:cs typeface="Franklin Gothic Medium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4" y="758032"/>
            <a:ext cx="10795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938" y="393700"/>
            <a:ext cx="131286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8149" y="6165304"/>
            <a:ext cx="6730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hangingPunct="1">
              <a:lnSpc>
                <a:spcPct val="100000"/>
              </a:lnSpc>
              <a:spcAft>
                <a:spcPts val="2213"/>
              </a:spcAft>
              <a:buClr>
                <a:srgbClr val="2D2D8A"/>
              </a:buClr>
              <a:buSzPct val="45000"/>
              <a:tabLst>
                <a:tab pos="546100" algn="l"/>
                <a:tab pos="993775" algn="l"/>
                <a:tab pos="1443038" algn="l"/>
                <a:tab pos="1892300" algn="l"/>
                <a:tab pos="2341563" algn="l"/>
                <a:tab pos="2790825" algn="l"/>
                <a:tab pos="3240088" algn="l"/>
                <a:tab pos="3689350" algn="l"/>
                <a:tab pos="4138613" algn="l"/>
                <a:tab pos="4587875" algn="l"/>
                <a:tab pos="5037138" algn="l"/>
                <a:tab pos="5486400" algn="l"/>
                <a:tab pos="5935663" algn="l"/>
                <a:tab pos="6384925" algn="l"/>
                <a:tab pos="6834188" algn="l"/>
                <a:tab pos="7283450" algn="l"/>
                <a:tab pos="7732713" algn="l"/>
                <a:tab pos="8181975" algn="l"/>
                <a:tab pos="8631238" algn="l"/>
                <a:tab pos="9080500" algn="l"/>
                <a:tab pos="9529763" algn="l"/>
              </a:tabLst>
            </a:pPr>
            <a:r>
              <a:rPr lang="en-GB" sz="2400" b="1" dirty="0">
                <a:solidFill>
                  <a:srgbClr val="000090"/>
                </a:solidFill>
                <a:latin typeface="Sean"/>
                <a:cs typeface="Sean"/>
              </a:rPr>
              <a:t>Community ownership, management and benefits</a:t>
            </a:r>
          </a:p>
        </p:txBody>
      </p:sp>
    </p:spTree>
    <p:extLst>
      <p:ext uri="{BB962C8B-B14F-4D97-AF65-F5344CB8AC3E}">
        <p14:creationId xmlns:p14="http://schemas.microsoft.com/office/powerpoint/2010/main" xmlns="" val="352118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54360" y="1229739"/>
            <a:ext cx="3581400" cy="58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Sean"/>
                <a:cs typeface="Sean"/>
              </a:rPr>
              <a:t>Asking what people want.</a:t>
            </a:r>
          </a:p>
          <a:p>
            <a:endParaRPr lang="en-US" sz="2000" b="1" dirty="0" smtClean="0">
              <a:solidFill>
                <a:srgbClr val="000090"/>
              </a:solidFill>
              <a:latin typeface="Sean"/>
              <a:cs typeface="Sean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Sean"/>
                <a:cs typeface="Sean"/>
              </a:rPr>
              <a:t>Community </a:t>
            </a:r>
            <a:r>
              <a:rPr lang="en-US" sz="2000" b="1" dirty="0">
                <a:solidFill>
                  <a:srgbClr val="000090"/>
                </a:solidFill>
                <a:latin typeface="Sean"/>
                <a:cs typeface="Sean"/>
              </a:rPr>
              <a:t>Engagement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Existing networks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Door knocking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Energy surveys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Events</a:t>
            </a:r>
          </a:p>
          <a:p>
            <a:endParaRPr lang="en-US" sz="2000" dirty="0" smtClean="0">
              <a:solidFill>
                <a:schemeClr val="tx1"/>
              </a:solidFill>
              <a:latin typeface="Franklin Gothic Medium"/>
              <a:cs typeface="Franklin Gothic Medium"/>
            </a:endParaRPr>
          </a:p>
          <a:p>
            <a:r>
              <a:rPr lang="en-US" sz="2000" b="1" dirty="0">
                <a:solidFill>
                  <a:srgbClr val="000090"/>
                </a:solidFill>
                <a:latin typeface="Sean"/>
                <a:cs typeface="Sean"/>
              </a:rPr>
              <a:t>Co-production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Mentoring sessions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Monthly public meetings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Energy efficiency workshops</a:t>
            </a:r>
          </a:p>
          <a:p>
            <a:endParaRPr lang="en-US" sz="2000" b="1" dirty="0">
              <a:solidFill>
                <a:srgbClr val="000090"/>
              </a:solidFill>
              <a:latin typeface="Sean"/>
              <a:cs typeface="Sean"/>
            </a:endParaRPr>
          </a:p>
          <a:p>
            <a:r>
              <a:rPr lang="en-US" sz="2000" b="1" dirty="0">
                <a:solidFill>
                  <a:srgbClr val="000090"/>
                </a:solidFill>
                <a:latin typeface="Sean"/>
                <a:cs typeface="Sean"/>
              </a:rPr>
              <a:t>Training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30 week </a:t>
            </a: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internship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Energy efficiency training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Paid work experience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  <a:latin typeface="Franklin Gothic Medium"/>
              <a:cs typeface="Franklin Gothic 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672916" cy="311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77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3600" dirty="0" smtClean="0">
                <a:solidFill>
                  <a:srgbClr val="FF9F18"/>
                </a:solidFill>
                <a:latin typeface="Franklin Gothic Medium" charset="0"/>
                <a:ea typeface="AppleMyungjo" charset="0"/>
                <a:cs typeface="AppleMyungjo" charset="0"/>
              </a:rPr>
              <a:t>Social works programme</a:t>
            </a:r>
            <a:endParaRPr lang="en-GB" sz="3600" dirty="0">
              <a:solidFill>
                <a:srgbClr val="FF9F18"/>
              </a:solidFill>
              <a:latin typeface="Franklin Gothic Medium" charset="0"/>
              <a:ea typeface="AppleMyungjo" charset="0"/>
              <a:cs typeface="AppleMyungjo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175" y="660400"/>
            <a:ext cx="1079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Content Placeholder 4" descr="3rd Sept edit.jpeg"/>
          <p:cNvPicPr>
            <a:picLocks noGrp="1" noChangeAspect="1"/>
          </p:cNvPicPr>
          <p:nvPr>
            <p:ph idx="1"/>
          </p:nvPr>
        </p:nvPicPr>
        <p:blipFill>
          <a:blip r:embed="rId5">
            <a:grayscl/>
            <a:lum bright="20000"/>
          </a:blip>
          <a:srcRect/>
          <a:stretch>
            <a:fillRect/>
          </a:stretch>
        </p:blipFill>
        <p:spPr>
          <a:xfrm>
            <a:off x="4930584" y="4166858"/>
            <a:ext cx="3251891" cy="2064450"/>
          </a:xfrm>
        </p:spPr>
      </p:pic>
    </p:spTree>
    <p:extLst>
      <p:ext uri="{BB962C8B-B14F-4D97-AF65-F5344CB8AC3E}">
        <p14:creationId xmlns:p14="http://schemas.microsoft.com/office/powerpoint/2010/main" xmlns="" val="1172755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12"/>
            <a:ext cx="4644008" cy="68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582" y="-1612"/>
            <a:ext cx="5929081" cy="68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4389" y="260648"/>
            <a:ext cx="7874271" cy="787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Training and work experience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-371475"/>
            <a:ext cx="10398126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0"/>
            <a:ext cx="4533793" cy="7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FF9F18"/>
                </a:solidFill>
                <a:latin typeface="Franklin Gothic Medium"/>
                <a:ea typeface="AppleMyungjo"/>
                <a:cs typeface="Franklin Gothic Medium"/>
              </a:rPr>
              <a:t>Empowerment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653" y="1536684"/>
            <a:ext cx="20081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88" y="754063"/>
            <a:ext cx="1079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74638"/>
            <a:ext cx="13144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20725" y="2159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sz="5400" dirty="0" smtClean="0">
                <a:solidFill>
                  <a:srgbClr val="FF9F18"/>
                </a:solidFill>
                <a:latin typeface="Franklin Gothic Medium" charset="0"/>
                <a:ea typeface="AppleMyungjo" charset="0"/>
                <a:cs typeface="AppleMyungjo" charset="0"/>
              </a:rPr>
              <a:t>Our Projects</a:t>
            </a:r>
            <a:endParaRPr lang="en-GB" sz="5400" dirty="0">
              <a:solidFill>
                <a:srgbClr val="FF9F18"/>
              </a:solidFill>
              <a:latin typeface="Franklin Gothic Medium" charset="0"/>
              <a:ea typeface="AppleMyungjo" charset="0"/>
              <a:cs typeface="AppleMyungjo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557" y="2429464"/>
            <a:ext cx="2531856" cy="83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44" y="4862350"/>
            <a:ext cx="2541588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729557" y="3612218"/>
            <a:ext cx="2839649" cy="5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GB" sz="2400" b="1" dirty="0"/>
              <a:t>Streatham Power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38262" y="6212518"/>
            <a:ext cx="7571520" cy="45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2452" rIns="0" bIns="42452">
            <a:spAutoFit/>
          </a:bodyPr>
          <a:lstStyle/>
          <a:p>
            <a:pPr algn="ctr">
              <a:lnSpc>
                <a:spcPct val="100000"/>
              </a:lnSpc>
              <a:spcAft>
                <a:spcPts val="806"/>
              </a:spcAft>
              <a:buClrTx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400" b="1" dirty="0">
                <a:solidFill>
                  <a:srgbClr val="000090"/>
                </a:solidFill>
                <a:latin typeface="Sean"/>
                <a:cs typeface="Sean"/>
              </a:rPr>
              <a:t>Repowering, acts as an enabler and mentor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206" y="3074715"/>
            <a:ext cx="2533512" cy="1520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884" y="1058277"/>
            <a:ext cx="3256136" cy="146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755" y="4422531"/>
            <a:ext cx="1667459" cy="17008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8894" y="1736133"/>
            <a:ext cx="3363697" cy="410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88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234 </a:t>
            </a:r>
            <a:r>
              <a:rPr lang="en-US" sz="2000" dirty="0" err="1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kWp</a:t>
            </a:r>
            <a:r>
              <a:rPr lang="en-US" sz="2000" dirty="0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 installed solar PV</a:t>
            </a:r>
          </a:p>
          <a:p>
            <a:pPr marL="457200" indent="-457200">
              <a:spcAft>
                <a:spcPts val="888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£325,500 raised through community shares</a:t>
            </a:r>
          </a:p>
          <a:p>
            <a:pPr marL="457200" indent="-457200">
              <a:spcAft>
                <a:spcPts val="888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Mentored 40 local volunteers</a:t>
            </a:r>
          </a:p>
          <a:p>
            <a:pPr marL="457200" indent="-457200">
              <a:spcAft>
                <a:spcPts val="888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Training work experience for 34 local youth </a:t>
            </a:r>
          </a:p>
          <a:p>
            <a:pPr marL="457200" indent="-457200">
              <a:spcAft>
                <a:spcPts val="888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£67,000 towards Community fund</a:t>
            </a:r>
          </a:p>
          <a:p>
            <a:pPr marL="457200" indent="-457200">
              <a:spcAft>
                <a:spcPts val="888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Franklin Gothic Medium"/>
                <a:ea typeface="AppleMyungjo"/>
                <a:cs typeface="Franklin Gothic Medium"/>
              </a:rPr>
              <a:t>3-4% ROI</a:t>
            </a:r>
          </a:p>
        </p:txBody>
      </p:sp>
    </p:spTree>
    <p:extLst>
      <p:ext uri="{BB962C8B-B14F-4D97-AF65-F5344CB8AC3E}">
        <p14:creationId xmlns:p14="http://schemas.microsoft.com/office/powerpoint/2010/main" xmlns="" val="1590079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35015</TotalTime>
  <Words>552</Words>
  <Application>Microsoft Office PowerPoint</Application>
  <PresentationFormat>On-screen Show (4:3)</PresentationFormat>
  <Paragraphs>114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1_Office Theme</vt:lpstr>
      <vt:lpstr>Slide 1</vt:lpstr>
      <vt:lpstr>Slide 2</vt:lpstr>
      <vt:lpstr>   Who we are</vt:lpstr>
      <vt:lpstr>Our Journey </vt:lpstr>
      <vt:lpstr>Slide 5</vt:lpstr>
      <vt:lpstr>Slide 6</vt:lpstr>
      <vt:lpstr>Slide 7</vt:lpstr>
      <vt:lpstr>Slide 8</vt:lpstr>
      <vt:lpstr>Slide 9</vt:lpstr>
      <vt:lpstr>Slide 10</vt:lpstr>
      <vt:lpstr>Slide 11</vt:lpstr>
      <vt:lpstr>Repowering can help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Robbins</dc:creator>
  <cp:lastModifiedBy>Greg Robbins</cp:lastModifiedBy>
  <cp:revision>34</cp:revision>
  <cp:lastPrinted>2015-05-01T11:31:40Z</cp:lastPrinted>
  <dcterms:created xsi:type="dcterms:W3CDTF">1601-01-01T00:00:00Z</dcterms:created>
  <dcterms:modified xsi:type="dcterms:W3CDTF">2015-10-24T10:52:32Z</dcterms:modified>
</cp:coreProperties>
</file>