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3" r:id="rId25"/>
    <p:sldId id="284" r:id="rId26"/>
    <p:sldId id="279" r:id="rId27"/>
    <p:sldId id="280" r:id="rId28"/>
    <p:sldId id="281" r:id="rId29"/>
    <p:sldId id="282" r:id="rId30"/>
    <p:sldId id="286" r:id="rId31"/>
    <p:sldId id="285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86" autoAdjust="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F229C-3219-44D1-A296-D1E40C408BAB}" type="datetimeFigureOut">
              <a:rPr lang="en-GB" smtClean="0"/>
              <a:pPr/>
              <a:t>01/02/2014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FEA3D-FE74-4553-8C21-DDC159987DA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Where are they? Work carried out for the 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Commission by Gulliver/Morris61 identified some 836 co-operative and mutual housing organisations in the UK, managing a little over 169,000 homes (only 0.6% of all UK housing), of which 92,000 or 54% are owned by the co-operative and mutual housing organisation, the remaining 46% being managed on behalf of others. 62% are registered with UK housing regulators. 91% of UK cooperative and mutual housing is in England, with 5% in Scotland and 3% in Wales. Whilst cooperative and mutual housing organisations can be found as far afield as Northern Scotland and the Scilly Isles, most organisations exist in the major conurbation areas - 414 (54%) of organisations are located in Greater London (71% of TMOs), with other major stock holdings found in Midland and Northern cities.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FEA3D-FE74-4553-8C21-DDC159987DA3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would clearly be damaging to our sector if the LFHC were to operate without reference to the CCH’s (and the Mutual Housing Group’s) existing work programme.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FEA3D-FE74-4553-8C21-DDC159987DA3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would clearly be damaging to our sector if the LFHC were to operate without reference to the CCH’s (and the Mutual Housing Group’s) existing work programme.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FEA3D-FE74-4553-8C21-DDC159987DA3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establish a CCH London Committee which would advise the CCH on how the CCH operates in London.  The Committee would be chaired by a CCH director, and could include a number of London co-op member and other volunteers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FEA3D-FE74-4553-8C21-DDC159987DA3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006D-1882-441A-BFD4-105B550C3779}" type="datetimeFigureOut">
              <a:rPr lang="en-GB" smtClean="0"/>
              <a:pPr/>
              <a:t>01/02/2014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6F5A-41CB-436F-B0D9-A30F875BFB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006D-1882-441A-BFD4-105B550C3779}" type="datetimeFigureOut">
              <a:rPr lang="en-GB" smtClean="0"/>
              <a:pPr/>
              <a:t>01/02/2014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6F5A-41CB-436F-B0D9-A30F875BFB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006D-1882-441A-BFD4-105B550C3779}" type="datetimeFigureOut">
              <a:rPr lang="en-GB" smtClean="0"/>
              <a:pPr/>
              <a:t>01/02/2014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6F5A-41CB-436F-B0D9-A30F875BFB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006D-1882-441A-BFD4-105B550C3779}" type="datetimeFigureOut">
              <a:rPr lang="en-GB" smtClean="0"/>
              <a:pPr/>
              <a:t>01/02/2014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6F5A-41CB-436F-B0D9-A30F875BFB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006D-1882-441A-BFD4-105B550C3779}" type="datetimeFigureOut">
              <a:rPr lang="en-GB" smtClean="0"/>
              <a:pPr/>
              <a:t>01/02/2014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6F5A-41CB-436F-B0D9-A30F875BFB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006D-1882-441A-BFD4-105B550C3779}" type="datetimeFigureOut">
              <a:rPr lang="en-GB" smtClean="0"/>
              <a:pPr/>
              <a:t>01/02/2014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6F5A-41CB-436F-B0D9-A30F875BFB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006D-1882-441A-BFD4-105B550C3779}" type="datetimeFigureOut">
              <a:rPr lang="en-GB" smtClean="0"/>
              <a:pPr/>
              <a:t>01/02/2014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6F5A-41CB-436F-B0D9-A30F875BFB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006D-1882-441A-BFD4-105B550C3779}" type="datetimeFigureOut">
              <a:rPr lang="en-GB" smtClean="0"/>
              <a:pPr/>
              <a:t>01/02/2014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6F5A-41CB-436F-B0D9-A30F875BFB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006D-1882-441A-BFD4-105B550C3779}" type="datetimeFigureOut">
              <a:rPr lang="en-GB" smtClean="0"/>
              <a:pPr/>
              <a:t>01/02/2014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6F5A-41CB-436F-B0D9-A30F875BFB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006D-1882-441A-BFD4-105B550C3779}" type="datetimeFigureOut">
              <a:rPr lang="en-GB" smtClean="0"/>
              <a:pPr/>
              <a:t>01/02/2014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6F5A-41CB-436F-B0D9-A30F875BFB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006D-1882-441A-BFD4-105B550C3779}" type="datetimeFigureOut">
              <a:rPr lang="en-GB" smtClean="0"/>
              <a:pPr/>
              <a:t>01/02/2014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6F5A-41CB-436F-B0D9-A30F875BFB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9006D-1882-441A-BFD4-105B550C3779}" type="datetimeFigureOut">
              <a:rPr lang="en-GB" smtClean="0"/>
              <a:pPr/>
              <a:t>01/02/2014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66F5A-41CB-436F-B0D9-A30F875BFB6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>
            <a:noAutofit/>
          </a:bodyPr>
          <a:lstStyle/>
          <a:p>
            <a:r>
              <a:rPr lang="en-GB" sz="6000" b="1" dirty="0" smtClean="0"/>
              <a:t>The Future of the Housing Co-op Movement</a:t>
            </a:r>
            <a:endParaRPr lang="en-GB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(and the role of the London Federation of Housing Co-ops in that</a:t>
            </a:r>
            <a:r>
              <a:rPr lang="en-GB" dirty="0" smtClean="0"/>
              <a:t>)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Greg Robbins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 if we’re all doing great, what’s the problem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4000" b="1" dirty="0" smtClean="0"/>
              <a:t>Finances:</a:t>
            </a:r>
          </a:p>
          <a:p>
            <a:r>
              <a:rPr lang="en-GB" dirty="0" smtClean="0"/>
              <a:t>CCH gives a £50 membership discount for conference fees and gets £22 membership for each co-op in a federation.</a:t>
            </a:r>
          </a:p>
          <a:p>
            <a:r>
              <a:rPr lang="en-GB" dirty="0" smtClean="0"/>
              <a:t>Members who want help and go to CCH might expect the same service as direct members.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 if we’re all doing great, what’s the problem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4000" b="1" dirty="0" smtClean="0"/>
              <a:t>Finances:</a:t>
            </a:r>
          </a:p>
          <a:p>
            <a:r>
              <a:rPr lang="en-GB" dirty="0" smtClean="0"/>
              <a:t>CCH gives a £50 membership discount for conference fees and gets £22 membership for each co-op in a federation.</a:t>
            </a:r>
          </a:p>
          <a:p>
            <a:r>
              <a:rPr lang="en-GB" dirty="0" smtClean="0"/>
              <a:t>Members who want help and go to CCH might expect the same service as direct members.</a:t>
            </a:r>
          </a:p>
          <a:p>
            <a:r>
              <a:rPr lang="en-GB" dirty="0" smtClean="0"/>
              <a:t>Some co-ops pay membership to LFHC as well as CCH (or NFTMO).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 CCH able to provide everything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CCH is reviewing its services generally, having recovered from a bad financial position.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 CCH able to provide everything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CCH is reviewing its services generally, having recovered from a bad financial position.</a:t>
            </a:r>
          </a:p>
          <a:p>
            <a:r>
              <a:rPr lang="en-GB" dirty="0" smtClean="0"/>
              <a:t>It has felt that too much was expected from too few people and CCH cannot continue as a fully voluntary organisation.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 CCH able to provide everything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CCH is reviewing its services generally, having recovered from a bad financial position.</a:t>
            </a:r>
          </a:p>
          <a:p>
            <a:r>
              <a:rPr lang="en-GB" dirty="0" smtClean="0"/>
              <a:t>It has felt that too much was expected from too few people and cannot continue as a fully voluntary organisation.</a:t>
            </a:r>
          </a:p>
          <a:p>
            <a:r>
              <a:rPr lang="en-GB" dirty="0" smtClean="0"/>
              <a:t>Some people have found it hard to get involved and feel they are discouraged from new initiatives.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 CCH able to provide everything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CCH is reviewing its services generally, having recovered from a bad financial position.</a:t>
            </a:r>
          </a:p>
          <a:p>
            <a:r>
              <a:rPr lang="en-GB" dirty="0" smtClean="0"/>
              <a:t>It has felt that too much was expected from too few people and cannot continue as a fully voluntary organisation.</a:t>
            </a:r>
          </a:p>
          <a:p>
            <a:r>
              <a:rPr lang="en-GB" dirty="0" smtClean="0"/>
              <a:t>Some people have found it hard to get involved and feel they are discouraged from new initiatives.</a:t>
            </a:r>
          </a:p>
          <a:p>
            <a:r>
              <a:rPr lang="en-GB" dirty="0" smtClean="0"/>
              <a:t>CCH intends recruiting from outside the movement and employing staff.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would be different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board picked for its skills.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would be different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board picked for its skills.</a:t>
            </a:r>
          </a:p>
          <a:p>
            <a:r>
              <a:rPr lang="en-GB" dirty="0" smtClean="0"/>
              <a:t>Paid staff to respond to queries and promote membership and be the face of co-ops.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would be different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board picked for its skills.</a:t>
            </a:r>
          </a:p>
          <a:p>
            <a:r>
              <a:rPr lang="en-GB" dirty="0" smtClean="0"/>
              <a:t>Paid staff to respond to queries and promote membership and be the face of co-ops.</a:t>
            </a:r>
          </a:p>
          <a:p>
            <a:r>
              <a:rPr lang="en-GB" dirty="0" smtClean="0"/>
              <a:t>London would no longer have an independent group, but rather a sub-committee to advise the board, chaired by a CCH director, so there is only one voice for co-ops.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858218"/>
          </a:xfrm>
        </p:spPr>
        <p:txBody>
          <a:bodyPr/>
          <a:lstStyle/>
          <a:p>
            <a:r>
              <a:rPr lang="en-GB" dirty="0" smtClean="0"/>
              <a:t>Future scenarios:</a:t>
            </a:r>
            <a:br>
              <a:rPr lang="en-GB" dirty="0" smtClean="0"/>
            </a:br>
            <a:r>
              <a:rPr lang="en-GB" dirty="0" smtClean="0"/>
              <a:t>(It’s time for that crystal ball.)</a:t>
            </a:r>
            <a:endParaRPr lang="en-GB" dirty="0"/>
          </a:p>
        </p:txBody>
      </p:sp>
      <p:pic>
        <p:nvPicPr>
          <p:cNvPr id="4" name="Content Placeholder 3" descr="Doctor-Who-50th-Trailer-sarah-jan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67712" y="1835589"/>
            <a:ext cx="7304687" cy="41136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we want to achieve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	Our aim must be to maintain a strong co-op voice, which is heard where it is needed and at the right time.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	Today we’ll be thinking about how that is best achieved, especially on behalf of co-ops in London. 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(By housing co-ops we mean any housing managed by the people who live in it.)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could go wrong: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London activists could be excluded from the board and the London sub-committee could have no authority.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could go wrong: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London activists could be excluded from the board and the London sub-committee could have no authority.</a:t>
            </a:r>
          </a:p>
          <a:p>
            <a:pPr>
              <a:buNone/>
            </a:pPr>
            <a:r>
              <a:rPr lang="en-GB" dirty="0" smtClean="0"/>
              <a:t>	No-one is scheming against us, but it would mean Londoners travelling around the meeting to get agreement on how to deal with London Issues.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could go wrong: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London activists could be excluded from the board and the London sub-committee could have no authority.</a:t>
            </a:r>
          </a:p>
          <a:p>
            <a:r>
              <a:rPr lang="en-GB" dirty="0" smtClean="0"/>
              <a:t>London activists could dominate CCH and base it in London. A London committee would not be needed as the focus of CCH would be in London already.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could go wrong: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London activists could be excluded from the board and the London sub-committee could have no authority.</a:t>
            </a:r>
          </a:p>
          <a:p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London activists could dominate CCH and base it in London. A London committee would not be needed as the focus of CCH would be in London already.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GB" dirty="0" smtClean="0"/>
              <a:t>	This is not the best result for the co-op movement though, as issues in the rest of the country are different and would be marginalised.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could go wrong: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London activists could be excluded from the board and the London sub-committee could have no authority.</a:t>
            </a:r>
          </a:p>
          <a:p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London activists could dominate CCH and base it in London. A London committee would not be needed as the focus of CCH would be in London already.</a:t>
            </a:r>
          </a:p>
          <a:p>
            <a:r>
              <a:rPr lang="en-GB" dirty="0" smtClean="0"/>
              <a:t>There might not be enough money for the extra staff or services planned.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could go wrong: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London activists could be excluded from the board and the London sub-committee could have no authority.</a:t>
            </a:r>
          </a:p>
          <a:p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London activists could dominate CCH and base it in London. A London committee would not be needed as the focus of CCH would be in London already.</a:t>
            </a:r>
          </a:p>
          <a:p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There might not be enough money for the extra staff or services planned.</a:t>
            </a:r>
          </a:p>
          <a:p>
            <a:r>
              <a:rPr lang="en-GB" dirty="0" smtClean="0"/>
              <a:t>Plans and </a:t>
            </a:r>
            <a:r>
              <a:rPr lang="en-GB" dirty="0" err="1" smtClean="0"/>
              <a:t>costings</a:t>
            </a:r>
            <a:r>
              <a:rPr lang="en-GB" dirty="0" smtClean="0"/>
              <a:t> have not yet been presented.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could go wrong: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 smtClean="0">
                <a:solidFill>
                  <a:schemeClr val="bg1">
                    <a:lumMod val="75000"/>
                  </a:schemeClr>
                </a:solidFill>
              </a:rPr>
              <a:t>London activists could be excluded from the board and the London sub-committee could have no authority.</a:t>
            </a:r>
          </a:p>
          <a:p>
            <a:r>
              <a:rPr lang="en-GB" sz="2400" dirty="0" smtClean="0">
                <a:solidFill>
                  <a:schemeClr val="bg1">
                    <a:lumMod val="75000"/>
                  </a:schemeClr>
                </a:solidFill>
              </a:rPr>
              <a:t>London activists could dominate CCH and base it in London. A London committee would not be needed as the focus of CCH would be in London already.</a:t>
            </a:r>
          </a:p>
          <a:p>
            <a:r>
              <a:rPr lang="en-GB" sz="2400" dirty="0" smtClean="0">
                <a:solidFill>
                  <a:schemeClr val="bg1">
                    <a:lumMod val="75000"/>
                  </a:schemeClr>
                </a:solidFill>
              </a:rPr>
              <a:t>There might not be enough money for the extra staff or services planned.</a:t>
            </a:r>
          </a:p>
          <a:p>
            <a:r>
              <a:rPr lang="en-GB" sz="3000" dirty="0" smtClean="0"/>
              <a:t>Or – We could continue with London activists participating nationally and a regional group (LFHC) with a strong local focus.</a:t>
            </a:r>
            <a:endParaRPr lang="en-GB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my message then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my </a:t>
            </a:r>
            <a:r>
              <a:rPr lang="en-GB" smtClean="0"/>
              <a:t>message then ?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	Policies and conditions in London are different to the rest of the country.</a:t>
            </a:r>
            <a:br>
              <a:rPr lang="en-GB" dirty="0" smtClean="0"/>
            </a:br>
            <a:endParaRPr lang="en-GB" dirty="0" smtClean="0"/>
          </a:p>
          <a:p>
            <a:pPr>
              <a:buNone/>
            </a:pPr>
            <a:r>
              <a:rPr lang="en-GB" dirty="0" smtClean="0"/>
              <a:t>	We network with different groups, canvas different groups and housing needs and costs are not even comparable to other areas.</a:t>
            </a:r>
            <a:br>
              <a:rPr lang="en-GB" dirty="0" smtClean="0"/>
            </a:br>
            <a:endParaRPr lang="en-GB" dirty="0" smtClean="0"/>
          </a:p>
          <a:p>
            <a:pPr>
              <a:buNone/>
            </a:pPr>
            <a:r>
              <a:rPr lang="en-GB" dirty="0" smtClean="0"/>
              <a:t>	We need independent London representation, not a national group to tell our problems to.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CCH needs money to fund staff. We can’t just give them more money through the federation because they have ended that.</a:t>
            </a:r>
          </a:p>
          <a:p>
            <a:r>
              <a:rPr lang="en-GB" dirty="0" smtClean="0"/>
              <a:t>We could have offered joint membership, but they don’t want that.</a:t>
            </a:r>
          </a:p>
          <a:p>
            <a:r>
              <a:rPr lang="en-GB" dirty="0" smtClean="0"/>
              <a:t>Except it is not about subscriptions – CCH makes its money from the annual conference and consultancy services.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will I be boring you with today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Something about who represents co-ops today and what each group is achieving.</a:t>
            </a:r>
          </a:p>
          <a:p>
            <a:r>
              <a:rPr lang="en-GB" dirty="0" smtClean="0"/>
              <a:t>A bit about the issues with the way things are.</a:t>
            </a:r>
          </a:p>
          <a:p>
            <a:r>
              <a:rPr lang="en-GB" dirty="0" smtClean="0"/>
              <a:t>Some benefits that we might or might not gain</a:t>
            </a:r>
          </a:p>
          <a:p>
            <a:r>
              <a:rPr lang="en-GB" dirty="0" smtClean="0"/>
              <a:t>And some crystal </a:t>
            </a:r>
            <a:r>
              <a:rPr lang="en-GB" smtClean="0"/>
              <a:t>ball </a:t>
            </a:r>
            <a:r>
              <a:rPr lang="en-GB" smtClean="0"/>
              <a:t>gazing </a:t>
            </a:r>
            <a:r>
              <a:rPr lang="en-GB" dirty="0" smtClean="0"/>
              <a:t>about what could go wrong (risk management ?).</a:t>
            </a:r>
          </a:p>
          <a:p>
            <a:endParaRPr lang="en-GB" dirty="0"/>
          </a:p>
          <a:p>
            <a:pPr>
              <a:buNone/>
            </a:pPr>
            <a:r>
              <a:rPr lang="en-GB" dirty="0" smtClean="0"/>
              <a:t>Finally I’ll talk about how closer working might help.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 could offer to part fund the staff.</a:t>
            </a:r>
          </a:p>
          <a:p>
            <a:r>
              <a:rPr lang="en-GB" dirty="0" smtClean="0"/>
              <a:t>We could share office space in London.</a:t>
            </a:r>
          </a:p>
          <a:p>
            <a:r>
              <a:rPr lang="en-GB" dirty="0" smtClean="0"/>
              <a:t>LFHC could cover more London co-ops’ issues.</a:t>
            </a:r>
          </a:p>
          <a:p>
            <a:r>
              <a:rPr lang="en-GB" dirty="0" smtClean="0"/>
              <a:t>The main thing is that we need to work together on issues that affect our members.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 strong co-op voice, where it’s needed and at the right time.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Would a London based CCH have achieved the success that is being achieved in Wales ?</a:t>
            </a:r>
          </a:p>
          <a:p>
            <a:r>
              <a:rPr lang="en-GB" dirty="0" smtClean="0"/>
              <a:t>Can a Midlands based CCH understand the impact of property prices, overcrowding and pressures of gentrification in London ?</a:t>
            </a:r>
          </a:p>
          <a:p>
            <a:r>
              <a:rPr lang="en-GB" dirty="0" smtClean="0"/>
              <a:t>If policies need to be different in London to the rest of the country, could a single CCH argue for different solutions as effectively 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Confederation means an association of partners, not that everyone merges.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Confederation means an association of partners, not that everyone merges.</a:t>
            </a:r>
            <a:endParaRPr lang="en-GB" dirty="0"/>
          </a:p>
        </p:txBody>
      </p:sp>
      <p:pic>
        <p:nvPicPr>
          <p:cNvPr id="4" name="Content Placeholder 3" descr="Put-all-of-your-eggs-in-one-baske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696244"/>
            <a:ext cx="7620000" cy="4333875"/>
          </a:xfr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National Position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Research in 2009 suggested that there were 836 co-op and mutual housing organisations in the UK (0.6%).</a:t>
            </a:r>
          </a:p>
          <a:p>
            <a:r>
              <a:rPr lang="en-GB" dirty="0" smtClean="0"/>
              <a:t>That’s about 200 management co-ops, 300 registered or unregistered ownership co-ops and 300 organisations with various levels of membership.</a:t>
            </a:r>
          </a:p>
          <a:p>
            <a:r>
              <a:rPr lang="en-GB" dirty="0" smtClean="0"/>
              <a:t>71% of TMOs and 50% of other co-ops are in London.</a:t>
            </a:r>
          </a:p>
          <a:p>
            <a:r>
              <a:rPr lang="en-GB" dirty="0" smtClean="0"/>
              <a:t>CCH represents about 100 co-ops.</a:t>
            </a:r>
          </a:p>
          <a:p>
            <a:r>
              <a:rPr lang="en-GB" dirty="0" smtClean="0"/>
              <a:t>NFTMO represents about 150 co-ops.</a:t>
            </a:r>
          </a:p>
          <a:p>
            <a:r>
              <a:rPr lang="en-GB" dirty="0" smtClean="0"/>
              <a:t>LFHC represents about 80 co-ops.</a:t>
            </a:r>
          </a:p>
          <a:p>
            <a:r>
              <a:rPr lang="en-GB" dirty="0" smtClean="0"/>
              <a:t>Some co-ops belong to more than one organisation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is achieving what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main thing to say is that all the co-op organisations are doing good work and have a range of projects and we are all working together.</a:t>
            </a:r>
          </a:p>
          <a:p>
            <a:r>
              <a:rPr lang="en-GB" dirty="0" smtClean="0"/>
              <a:t>No-one is at anybody’s throats, though possibly we could be more effective.</a:t>
            </a:r>
          </a:p>
          <a:p>
            <a:r>
              <a:rPr lang="en-GB" dirty="0" smtClean="0"/>
              <a:t>Co-ops in other countries have a far greater share of housing – we need to build for the future.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Code of governance.</a:t>
            </a:r>
          </a:p>
          <a:p>
            <a:r>
              <a:rPr lang="en-GB" dirty="0" smtClean="0"/>
              <a:t>Model rules.</a:t>
            </a:r>
          </a:p>
          <a:p>
            <a:r>
              <a:rPr lang="en-GB" dirty="0" smtClean="0"/>
              <a:t>Long term plans for a ‘warehouse fund’ for co-op developments and borrowing.</a:t>
            </a:r>
          </a:p>
          <a:p>
            <a:r>
              <a:rPr lang="en-GB" dirty="0" smtClean="0"/>
              <a:t>A successful annual conference.</a:t>
            </a:r>
          </a:p>
          <a:p>
            <a:r>
              <a:rPr lang="en-GB" dirty="0" smtClean="0"/>
              <a:t>Discussions with the HCA.</a:t>
            </a:r>
          </a:p>
          <a:p>
            <a:r>
              <a:rPr lang="en-GB" dirty="0" smtClean="0"/>
              <a:t>Links to Coops UK, mutual housing group and the ‘national tenant organisations’.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NFTMO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Networking effectively with TMOs.</a:t>
            </a:r>
          </a:p>
          <a:p>
            <a:r>
              <a:rPr lang="en-GB" dirty="0" smtClean="0"/>
              <a:t>Benchmarking and </a:t>
            </a:r>
            <a:r>
              <a:rPr lang="en-GB" dirty="0" err="1" smtClean="0"/>
              <a:t>kitemarks</a:t>
            </a:r>
            <a:r>
              <a:rPr lang="en-GB" dirty="0" smtClean="0"/>
              <a:t>.</a:t>
            </a:r>
          </a:p>
          <a:p>
            <a:r>
              <a:rPr lang="en-GB" dirty="0" smtClean="0"/>
              <a:t>Supporting new regulatory regime.</a:t>
            </a:r>
          </a:p>
          <a:p>
            <a:r>
              <a:rPr lang="en-GB" dirty="0" smtClean="0"/>
              <a:t>Outreach to young people.</a:t>
            </a:r>
          </a:p>
          <a:p>
            <a:r>
              <a:rPr lang="en-GB" dirty="0" smtClean="0"/>
              <a:t>National and regional conferences.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LFHC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Regular forums and training (free to attend).</a:t>
            </a:r>
          </a:p>
          <a:p>
            <a:r>
              <a:rPr lang="en-GB" dirty="0" smtClean="0"/>
              <a:t>Lobbying the </a:t>
            </a:r>
            <a:r>
              <a:rPr lang="en-GB" dirty="0"/>
              <a:t>M</a:t>
            </a:r>
            <a:r>
              <a:rPr lang="en-GB" dirty="0" smtClean="0"/>
              <a:t>ayor’s Office and HCA.</a:t>
            </a:r>
          </a:p>
          <a:p>
            <a:r>
              <a:rPr lang="en-GB" dirty="0" smtClean="0"/>
              <a:t>Networking regionally.</a:t>
            </a:r>
          </a:p>
          <a:p>
            <a:r>
              <a:rPr lang="en-GB" dirty="0" smtClean="0"/>
              <a:t>Developing ideas for growth.</a:t>
            </a:r>
          </a:p>
          <a:p>
            <a:r>
              <a:rPr lang="en-GB" dirty="0" smtClean="0"/>
              <a:t>Working with Co-ops London, London Tenants Federation, Locality, local councils and the Co-op party.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 if we’re all doing great, what’s the problem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4000" b="1" dirty="0" smtClean="0"/>
              <a:t>Finances:</a:t>
            </a:r>
          </a:p>
          <a:p>
            <a:r>
              <a:rPr lang="en-GB" dirty="0" smtClean="0"/>
              <a:t>CCH gives a £50 membership discount for conference fees and gets £22 membership for each co-op in a federation.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1655</Words>
  <Application>Microsoft Office PowerPoint</Application>
  <PresentationFormat>On-screen Show (4:3)</PresentationFormat>
  <Paragraphs>134</Paragraphs>
  <Slides>33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The Future of the Housing Co-op Movement</vt:lpstr>
      <vt:lpstr>What do we want to achieve ?</vt:lpstr>
      <vt:lpstr>What will I be boring you with today ?</vt:lpstr>
      <vt:lpstr>National Position</vt:lpstr>
      <vt:lpstr>Who is achieving what ?</vt:lpstr>
      <vt:lpstr>CCH</vt:lpstr>
      <vt:lpstr>NFTMO</vt:lpstr>
      <vt:lpstr>LFHC</vt:lpstr>
      <vt:lpstr>So if we’re all doing great, what’s the problem ?</vt:lpstr>
      <vt:lpstr>So if we’re all doing great, what’s the problem ?</vt:lpstr>
      <vt:lpstr>So if we’re all doing great, what’s the problem ?</vt:lpstr>
      <vt:lpstr>Is CCH able to provide everything ?</vt:lpstr>
      <vt:lpstr>Is CCH able to provide everything ?</vt:lpstr>
      <vt:lpstr>Is CCH able to provide everything ?</vt:lpstr>
      <vt:lpstr>Is CCH able to provide everything ?</vt:lpstr>
      <vt:lpstr>What would be different</vt:lpstr>
      <vt:lpstr>What would be different</vt:lpstr>
      <vt:lpstr>What would be different</vt:lpstr>
      <vt:lpstr>Future scenarios: (It’s time for that crystal ball.)</vt:lpstr>
      <vt:lpstr>What could go wrong:</vt:lpstr>
      <vt:lpstr>What could go wrong:</vt:lpstr>
      <vt:lpstr>What could go wrong:</vt:lpstr>
      <vt:lpstr>What could go wrong:</vt:lpstr>
      <vt:lpstr>What could go wrong:</vt:lpstr>
      <vt:lpstr>What could go wrong:</vt:lpstr>
      <vt:lpstr>What could go wrong:</vt:lpstr>
      <vt:lpstr>What’s my message then ?</vt:lpstr>
      <vt:lpstr>What’s my message then ?</vt:lpstr>
      <vt:lpstr>Slide 29</vt:lpstr>
      <vt:lpstr>Slide 30</vt:lpstr>
      <vt:lpstr>A strong co-op voice, where it’s needed and at the right time.</vt:lpstr>
      <vt:lpstr>Confederation means an association of partners, not that everyone merges.</vt:lpstr>
      <vt:lpstr>Confederation means an association of partners, not that everyone merges.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of the Housing Co-op Movement</dc:title>
  <dc:creator>Greg Robbins</dc:creator>
  <cp:lastModifiedBy>Greg Robbins</cp:lastModifiedBy>
  <cp:revision>5</cp:revision>
  <dcterms:created xsi:type="dcterms:W3CDTF">2014-01-31T14:26:45Z</dcterms:created>
  <dcterms:modified xsi:type="dcterms:W3CDTF">2014-02-01T15:04:34Z</dcterms:modified>
</cp:coreProperties>
</file>