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300" r:id="rId11"/>
    <p:sldId id="296" r:id="rId12"/>
    <p:sldId id="297" r:id="rId13"/>
    <p:sldId id="298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 autoAdjust="0"/>
    <p:restoredTop sz="94660"/>
  </p:normalViewPr>
  <p:slideViewPr>
    <p:cSldViewPr>
      <p:cViewPr>
        <p:scale>
          <a:sx n="75" d="100"/>
          <a:sy n="75" d="100"/>
        </p:scale>
        <p:origin x="-234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y%20bates.LMJMB\AppData\Local\Microsoft\Windows\Temporary%20Internet%20Files\Content.Outlook\4JIPGT89\Income%20pie%20chart%202016%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y%20bates.LMJMB\AppData\Local\Microsoft\Windows\Temporary%20Internet%20Files\Content.Outlook\4JIPGT89\Income%20pie%20chart%202016%2017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4"/>
            <c:spPr>
              <a:solidFill>
                <a:srgbClr val="C00000"/>
              </a:solidFill>
            </c:spPr>
          </c:dPt>
          <c:cat>
            <c:strRef>
              <c:f>Income!$B$4:$B$7</c:f>
              <c:strCache>
                <c:ptCount val="4"/>
                <c:pt idx="0">
                  <c:v>Rent received 87.9%</c:v>
                </c:pt>
                <c:pt idx="1">
                  <c:v>Homeowner revenue service charges 6.7%</c:v>
                </c:pt>
                <c:pt idx="2">
                  <c:v>Homeowner major works contributions 3%</c:v>
                </c:pt>
                <c:pt idx="3">
                  <c:v>Other income  2.4%</c:v>
                </c:pt>
              </c:strCache>
            </c:strRef>
          </c:cat>
          <c:val>
            <c:numRef>
              <c:f>Income!$C$4:$C$7</c:f>
              <c:numCache>
                <c:formatCode>"£"#,##0.00</c:formatCode>
                <c:ptCount val="4"/>
                <c:pt idx="0">
                  <c:v>6540916.7400000002</c:v>
                </c:pt>
                <c:pt idx="1">
                  <c:v>498384.23000000021</c:v>
                </c:pt>
                <c:pt idx="2">
                  <c:v>224037.1</c:v>
                </c:pt>
                <c:pt idx="3">
                  <c:v>178896.33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541554858899341"/>
          <c:y val="0.18048604973774002"/>
          <c:w val="0.31807662943431192"/>
          <c:h val="0.6737770092235627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46243227876663E-2"/>
          <c:y val="5.7246363746122624E-2"/>
          <c:w val="0.4727296873643359"/>
          <c:h val="0.86545896609778405"/>
        </c:manualLayout>
      </c:layout>
      <c:pieChart>
        <c:varyColors val="1"/>
        <c:ser>
          <c:idx val="0"/>
          <c:order val="0"/>
          <c:cat>
            <c:strRef>
              <c:f>Expenditure!$B$2:$B$11</c:f>
              <c:strCache>
                <c:ptCount val="10"/>
                <c:pt idx="0">
                  <c:v>Major works 39%</c:v>
                </c:pt>
                <c:pt idx="1">
                  <c:v>LBS housing debt repayment 15%</c:v>
                </c:pt>
                <c:pt idx="2">
                  <c:v>Repairs 12%</c:v>
                </c:pt>
                <c:pt idx="3">
                  <c:v>LBS charges 9% (incl tenant water rates 5%)</c:v>
                </c:pt>
                <c:pt idx="4">
                  <c:v>Office staffing 8%</c:v>
                </c:pt>
                <c:pt idx="5">
                  <c:v>Estate Cleaning 4%</c:v>
                </c:pt>
                <c:pt idx="6">
                  <c:v>Heating contract 4%</c:v>
                </c:pt>
                <c:pt idx="7">
                  <c:v>Office costs 4%</c:v>
                </c:pt>
                <c:pt idx="8">
                  <c:v>Estate costs 4%</c:v>
                </c:pt>
                <c:pt idx="9">
                  <c:v>Grounds Maintenance 1%</c:v>
                </c:pt>
              </c:strCache>
            </c:strRef>
          </c:cat>
          <c:val>
            <c:numRef>
              <c:f>Expenditure!$C$2:$C$11</c:f>
              <c:numCache>
                <c:formatCode>"£"#,##0.00</c:formatCode>
                <c:ptCount val="10"/>
                <c:pt idx="0">
                  <c:v>2969306.05</c:v>
                </c:pt>
                <c:pt idx="1">
                  <c:v>1124508</c:v>
                </c:pt>
                <c:pt idx="2">
                  <c:v>910048.61</c:v>
                </c:pt>
                <c:pt idx="3">
                  <c:v>696792</c:v>
                </c:pt>
                <c:pt idx="4">
                  <c:v>638829.48</c:v>
                </c:pt>
                <c:pt idx="5">
                  <c:v>334836.57</c:v>
                </c:pt>
                <c:pt idx="6">
                  <c:v>308420.63</c:v>
                </c:pt>
                <c:pt idx="7">
                  <c:v>290264.85000000003</c:v>
                </c:pt>
                <c:pt idx="8">
                  <c:v>262521.45</c:v>
                </c:pt>
                <c:pt idx="9">
                  <c:v>70574.53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621971508301147"/>
          <c:y val="4.3385816869607005E-2"/>
          <c:w val="0.46378028491698875"/>
          <c:h val="0.8819178322504036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515B784-EB5C-4560-BFD7-0606648BF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37EA652-34A0-4815-91EE-6F8123D04B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12C02-E3A3-447C-B725-E66BD69FE470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BB7658F-ED8A-47D4-87EA-A167BA1485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4208E9-892F-4AB1-9C5A-0112C70DD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82C0B-EC03-4B96-9B1A-B747E9236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125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DE3A-B18F-4A2A-978B-C318D844AFC1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992BE-E62F-4E27-AD83-FFAD71212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466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058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085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741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78566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999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5023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0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084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67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5131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720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D963B69-B100-4F39-A30F-A4AD7CC7B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71294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styl</a:t>
            </a:r>
          </a:p>
        </p:txBody>
      </p:sp>
      <p:sp>
        <p:nvSpPr>
          <p:cNvPr id="1032" name="AutoShape 8">
            <a:extLst>
              <a:ext uri="{FF2B5EF4-FFF2-40B4-BE49-F238E27FC236}">
                <a16:creationId xmlns="" xmlns:a16="http://schemas.microsoft.com/office/drawing/2014/main" id="{7F85A101-92B3-48CA-8E97-CAAC3A8641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438" y="71438"/>
            <a:ext cx="8997950" cy="669448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1028" name="Picture 11" descr="JMBlogoLR">
            <a:extLst>
              <a:ext uri="{FF2B5EF4-FFF2-40B4-BE49-F238E27FC236}">
                <a16:creationId xmlns="" xmlns:a16="http://schemas.microsoft.com/office/drawing/2014/main" id="{F7216C62-4C8D-4696-990A-38A4F240D1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49275"/>
            <a:ext cx="1400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Text Box 16">
            <a:extLst>
              <a:ext uri="{FF2B5EF4-FFF2-40B4-BE49-F238E27FC236}">
                <a16:creationId xmlns="" xmlns:a16="http://schemas.microsoft.com/office/drawing/2014/main" id="{796BE0C7-EDDF-4EF0-91BE-D9FFDE0D99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5013" y="31908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30" name="Rectangle 17">
            <a:extLst>
              <a:ext uri="{FF2B5EF4-FFF2-40B4-BE49-F238E27FC236}">
                <a16:creationId xmlns="" xmlns:a16="http://schemas.microsoft.com/office/drawing/2014/main" id="{79DFDDF1-95F3-4C2C-A523-E461A8E8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="" xmlns:a16="http://schemas.microsoft.com/office/drawing/2014/main" id="{3E7A44E4-9805-47D9-AE06-3CF1710F91B4}"/>
              </a:ext>
            </a:extLst>
          </p:cNvPr>
          <p:cNvSpPr/>
          <p:nvPr/>
        </p:nvSpPr>
        <p:spPr>
          <a:xfrm>
            <a:off x="710570" y="1747001"/>
            <a:ext cx="7677854" cy="4635686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5B1B912-91C8-43A1-9405-8FE4E576AEFD}"/>
              </a:ext>
            </a:extLst>
          </p:cNvPr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Leathermarket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JMB &amp; CBS: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ysClr val="windowText" lastClr="000000"/>
                </a:solidFill>
                <a:latin typeface="Calibri"/>
              </a:rPr>
              <a:t>T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enant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control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2A26033-95AC-4693-929F-DA0CA1170C4F}"/>
              </a:ext>
            </a:extLst>
          </p:cNvPr>
          <p:cNvSpPr txBox="1">
            <a:spLocks/>
          </p:cNvSpPr>
          <p:nvPr/>
        </p:nvSpPr>
        <p:spPr>
          <a:xfrm>
            <a:off x="1496344" y="210514"/>
            <a:ext cx="5739952" cy="141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New Homes for council tenants at council rents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46DA67B-DB8B-48AC-B905-5301201813FF}"/>
              </a:ext>
            </a:extLst>
          </p:cNvPr>
          <p:cNvSpPr txBox="1">
            <a:spLocks/>
          </p:cNvSpPr>
          <p:nvPr/>
        </p:nvSpPr>
        <p:spPr>
          <a:xfrm>
            <a:off x="457200" y="1224215"/>
            <a:ext cx="47592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Leathermarket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CBS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Joseph Lancaster nursery site - 40 homes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325975-09E9-413A-982D-E8D5E7217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354" y="2653685"/>
            <a:ext cx="4771389" cy="2683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9F72CA-365E-4F87-9566-D9A60ED2CA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35" t="19020" r="29072" b="16788"/>
          <a:stretch/>
        </p:blipFill>
        <p:spPr>
          <a:xfrm>
            <a:off x="832621" y="2999495"/>
            <a:ext cx="4383856" cy="3381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980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7F251-FADA-402A-985B-5EF692373D1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Finance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8EBB02-BAF1-4BDA-8585-0179AF967F0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£300,000 loan from JMB (now £150,000)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 design&amp; feasibility Marklake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Southwark Council construction Marklake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DCLG design &amp; feasibility Joseph Lancaster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DCLG estates improvement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Southwark Council/ GLA/ DCLG construction costs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Future re-cycle rental income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67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0976D-EFD2-4D21-BAA0-4AECD258924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Challenges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D2B44A6-E60E-405B-B117-A0316355BD6F}"/>
              </a:ext>
            </a:extLst>
          </p:cNvPr>
          <p:cNvSpPr/>
          <p:nvPr/>
        </p:nvSpPr>
        <p:spPr>
          <a:xfrm>
            <a:off x="683568" y="162880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Housing &amp; Planning Act (forced sales/ fixed-term tenancies)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Universal credit pilot: Ave tenant £70 in credit: 137 tenants on UC average arrears is £647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6% of residents don’t support us: 3% really don’t like 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Endemic problems in the construction industry (fight for quality)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High major works charges for some leaseholders, as we catch up on disrepair backlog</a:t>
            </a:r>
          </a:p>
        </p:txBody>
      </p:sp>
    </p:spTree>
    <p:extLst>
      <p:ext uri="{BB962C8B-B14F-4D97-AF65-F5344CB8AC3E}">
        <p14:creationId xmlns="" xmlns:p14="http://schemas.microsoft.com/office/powerpoint/2010/main" val="222008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B852CA-B35E-4A3C-BC7E-1A2017BD17E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Communicate obsessively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1DB9DC-D674-43D8-A35F-6749208B1E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36" y="1389286"/>
            <a:ext cx="8382727" cy="4651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314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8947A49-2A88-406C-A1F2-82212D5BBE9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Tenant self- management 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="" xmlns:a16="http://schemas.microsoft.com/office/drawing/2014/main" id="{104E8790-469D-40C9-BCB0-DC127863B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67" r="6474" b="39376"/>
          <a:stretch/>
        </p:blipFill>
        <p:spPr>
          <a:xfrm>
            <a:off x="360042" y="1924623"/>
            <a:ext cx="8460430" cy="36531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FCA8901-CBA0-4F8D-8B83-79AC09371D0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Quick stats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2D4DA7E-7599-4B3C-8A4C-2BA289F3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36713"/>
            <a:ext cx="7715200" cy="525780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1053 tenants: 421 leaseholders (50% non-resident)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2400" dirty="0"/>
              <a:t>Southwark tenants &amp; leaseholders: TMO manage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2400" dirty="0"/>
              <a:t>2016 continuation ballot- 94% support- 75% tenant turn-out &amp; 66% overall turn-out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2400" dirty="0"/>
              <a:t>Southwark:15 TMOs- we are as big as the other 14 put together 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400" dirty="0"/>
              <a:t>2017 status survey: 92% recommend Southwark TMOs to family-85%  for other Southwark tenants 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400" dirty="0"/>
              <a:t>74% TMO satisfaction, compared to 66% rest of Southwark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3E5592-C1D4-4585-804D-8F9E867777F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Tenants in control 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36D322-946C-490D-BBE5-29189EC66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6" y="1916832"/>
            <a:ext cx="7556868" cy="3901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74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93BB06-EBDD-4E48-8B50-8FE268BC761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Tenants in control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B6F676-5FA7-4900-9DC9-D5589EE77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6" y="2517216"/>
            <a:ext cx="8135374" cy="2358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12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9D0BDE-05A7-44C3-9EFA-5DA470C2D1B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Self-finance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61411-1D8E-456F-8BC5-BA0164D8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Financing of council housing works </a:t>
            </a:r>
          </a:p>
          <a:p>
            <a:r>
              <a:rPr lang="en-GB" dirty="0"/>
              <a:t>Keep income from rents and service charges </a:t>
            </a:r>
          </a:p>
          <a:p>
            <a:r>
              <a:rPr lang="en-GB" dirty="0"/>
              <a:t>30 debt repayment on our homes </a:t>
            </a:r>
          </a:p>
          <a:p>
            <a:r>
              <a:rPr lang="en-GB" dirty="0"/>
              <a:t>Pay for services will need Southwark to provide </a:t>
            </a:r>
          </a:p>
          <a:p>
            <a:r>
              <a:rPr lang="en-GB" dirty="0"/>
              <a:t>Rest to pay for services &amp; major works </a:t>
            </a:r>
          </a:p>
          <a:p>
            <a:r>
              <a:rPr lang="en-GB" dirty="0"/>
              <a:t>30 year asset management plan: catching up on repairs backlog- 2016/17: 46%  available expenditure spent on major works 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8939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755576" y="1788316"/>
          <a:ext cx="7631066" cy="422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349D0BDE-05A7-44C3-9EFA-5DA470C2D1B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Self-finance income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49D0BDE-05A7-44C3-9EFA-5DA470C2D1B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Self-finance expenditure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628800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2A26033-95AC-4693-929F-DA0CA1170C4F}"/>
              </a:ext>
            </a:extLst>
          </p:cNvPr>
          <p:cNvSpPr txBox="1">
            <a:spLocks/>
          </p:cNvSpPr>
          <p:nvPr/>
        </p:nvSpPr>
        <p:spPr>
          <a:xfrm>
            <a:off x="1496344" y="210514"/>
            <a:ext cx="5739952" cy="141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New Homes for council tenants at council rents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82F5E5C-DAA7-4EFA-8ED9-CB75A8AA3783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Leathermarket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Marklake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Court - 27 homes</a:t>
            </a:r>
          </a:p>
        </p:txBody>
      </p:sp>
      <p:pic>
        <p:nvPicPr>
          <p:cNvPr id="6" name="Picture 5" descr="C:\Users\Jane Mepham\AppData\Local\Microsoft\Windows\INetCache\Content.Word\IMG_8747.jpg">
            <a:extLst>
              <a:ext uri="{FF2B5EF4-FFF2-40B4-BE49-F238E27FC236}">
                <a16:creationId xmlns="" xmlns:a16="http://schemas.microsoft.com/office/drawing/2014/main" id="{8FBE7A15-00C4-48F4-88F4-CFBA474013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0896"/>
            <a:ext cx="4824536" cy="362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Jane Mepham\AppData\Local\Microsoft\Windows\INetCache\Content.Word\IMG_8733.jpg">
            <a:extLst>
              <a:ext uri="{FF2B5EF4-FFF2-40B4-BE49-F238E27FC236}">
                <a16:creationId xmlns="" xmlns:a16="http://schemas.microsoft.com/office/drawing/2014/main" id="{4E4D5476-C0FB-4AF0-9A78-069D0C1C91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9045" y="3017979"/>
            <a:ext cx="3638394" cy="273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258756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5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5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298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JPM</dc:creator>
  <cp:lastModifiedBy>andy bates</cp:lastModifiedBy>
  <cp:revision>40</cp:revision>
  <dcterms:created xsi:type="dcterms:W3CDTF">2009-03-23T20:39:38Z</dcterms:created>
  <dcterms:modified xsi:type="dcterms:W3CDTF">2017-10-27T15:29:22Z</dcterms:modified>
</cp:coreProperties>
</file>